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90" r:id="rId2"/>
    <p:sldId id="286" r:id="rId3"/>
    <p:sldId id="291" r:id="rId4"/>
    <p:sldId id="258" r:id="rId5"/>
    <p:sldId id="288" r:id="rId6"/>
    <p:sldId id="289" r:id="rId7"/>
    <p:sldId id="390" r:id="rId8"/>
    <p:sldId id="295" r:id="rId9"/>
    <p:sldId id="345" r:id="rId10"/>
    <p:sldId id="335" r:id="rId11"/>
    <p:sldId id="294" r:id="rId12"/>
    <p:sldId id="331" r:id="rId13"/>
    <p:sldId id="348" r:id="rId14"/>
    <p:sldId id="349" r:id="rId15"/>
    <p:sldId id="350" r:id="rId16"/>
    <p:sldId id="336" r:id="rId17"/>
    <p:sldId id="344" r:id="rId18"/>
    <p:sldId id="337" r:id="rId19"/>
    <p:sldId id="339" r:id="rId20"/>
    <p:sldId id="340" r:id="rId21"/>
    <p:sldId id="341" r:id="rId22"/>
    <p:sldId id="352" r:id="rId23"/>
    <p:sldId id="389" r:id="rId24"/>
    <p:sldId id="358" r:id="rId25"/>
    <p:sldId id="351" r:id="rId26"/>
    <p:sldId id="362" r:id="rId27"/>
    <p:sldId id="361" r:id="rId28"/>
    <p:sldId id="304" r:id="rId29"/>
    <p:sldId id="307" r:id="rId30"/>
    <p:sldId id="308" r:id="rId31"/>
    <p:sldId id="375" r:id="rId32"/>
    <p:sldId id="309" r:id="rId33"/>
    <p:sldId id="311" r:id="rId34"/>
    <p:sldId id="317" r:id="rId35"/>
    <p:sldId id="314" r:id="rId36"/>
    <p:sldId id="316" r:id="rId37"/>
    <p:sldId id="322" r:id="rId38"/>
    <p:sldId id="323" r:id="rId39"/>
    <p:sldId id="376" r:id="rId40"/>
    <p:sldId id="328" r:id="rId41"/>
    <p:sldId id="330" r:id="rId42"/>
    <p:sldId id="377" r:id="rId43"/>
    <p:sldId id="388" r:id="rId44"/>
    <p:sldId id="378" r:id="rId45"/>
    <p:sldId id="387" r:id="rId46"/>
    <p:sldId id="382" r:id="rId47"/>
    <p:sldId id="383" r:id="rId48"/>
    <p:sldId id="385" r:id="rId49"/>
    <p:sldId id="379" r:id="rId50"/>
    <p:sldId id="380" r:id="rId51"/>
    <p:sldId id="381" r:id="rId52"/>
    <p:sldId id="325" r:id="rId53"/>
    <p:sldId id="326" r:id="rId54"/>
    <p:sldId id="353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9824" autoAdjust="0"/>
  </p:normalViewPr>
  <p:slideViewPr>
    <p:cSldViewPr>
      <p:cViewPr varScale="1">
        <p:scale>
          <a:sx n="82" d="100"/>
          <a:sy n="82" d="100"/>
        </p:scale>
        <p:origin x="-187" y="3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4B14D-4E01-4515-8C91-4BF886F82E5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B5B2-D19D-4995-BABF-837ED47D5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22" tIns="45711" rIns="91422" bIns="45711"/>
          <a:lstStyle/>
          <a:p>
            <a:r>
              <a:rPr lang="en-US" smtClean="0">
                <a:latin typeface="Arial" pitchFamily="34" charset="0"/>
              </a:rPr>
              <a:t>Organizing figure (Fig. 2).</a:t>
            </a:r>
          </a:p>
          <a:p>
            <a:endParaRPr lang="en-US" smtClean="0">
              <a:latin typeface="Arial" pitchFamily="34" charset="0"/>
            </a:endParaRPr>
          </a:p>
          <a:p>
            <a:r>
              <a:rPr lang="en-US" smtClean="0">
                <a:latin typeface="Arial" pitchFamily="34" charset="0"/>
              </a:rPr>
              <a:t>Officially replaces the House from 2003.</a:t>
            </a:r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b"/>
          <a:lstStyle/>
          <a:p>
            <a:pPr algn="r" eaLnBrk="1" hangingPunct="1"/>
            <a:fld id="{D87E1C42-841B-4EA9-B7CA-BB8FB452D8B4}" type="slidenum">
              <a:rPr lang="en-US" sz="1200" baseline="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3</a:t>
            </a:fld>
            <a:endParaRPr lang="en-US" sz="1200" baseline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22" tIns="45711" rIns="91422" bIns="45711"/>
          <a:lstStyle/>
          <a:p>
            <a:r>
              <a:rPr lang="en-US" smtClean="0">
                <a:latin typeface="Arial" pitchFamily="34" charset="0"/>
              </a:rPr>
              <a:t>Organizing figure (Fig. 2).</a:t>
            </a:r>
          </a:p>
          <a:p>
            <a:endParaRPr lang="en-US" smtClean="0">
              <a:latin typeface="Arial" pitchFamily="34" charset="0"/>
            </a:endParaRPr>
          </a:p>
          <a:p>
            <a:r>
              <a:rPr lang="en-US" smtClean="0">
                <a:latin typeface="Arial" pitchFamily="34" charset="0"/>
              </a:rPr>
              <a:t>Officially replaces the House from 2003.</a:t>
            </a:r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b"/>
          <a:lstStyle/>
          <a:p>
            <a:pPr algn="r" eaLnBrk="1" hangingPunct="1"/>
            <a:fld id="{D87E1C42-841B-4EA9-B7CA-BB8FB452D8B4}" type="slidenum">
              <a:rPr lang="en-US" sz="1200" baseline="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52</a:t>
            </a:fld>
            <a:endParaRPr lang="en-US" sz="1200" baseline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A94A27-6B70-4BD0-B9C1-7FF459F9449A}" type="slidenum">
              <a:rPr lang="en-US"/>
              <a:pPr/>
              <a:t>54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802A-08E3-452C-B7B7-6C8D2B73B121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802A-08E3-452C-B7B7-6C8D2B73B121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802A-08E3-452C-B7B7-6C8D2B73B121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802A-08E3-452C-B7B7-6C8D2B73B121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802A-08E3-452C-B7B7-6C8D2B73B121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802A-08E3-452C-B7B7-6C8D2B73B121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802A-08E3-452C-B7B7-6C8D2B73B121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802A-08E3-452C-B7B7-6C8D2B73B121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802A-08E3-452C-B7B7-6C8D2B73B121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802A-08E3-452C-B7B7-6C8D2B73B121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802A-08E3-452C-B7B7-6C8D2B73B121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A802A-08E3-452C-B7B7-6C8D2B73B121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Cooper%20WA%5bAuthor%5d&amp;cauthor=true&amp;cauthor_uid=24163741" TargetMode="External"/><Relationship Id="rId2" Type="http://schemas.openxmlformats.org/officeDocument/2006/relationships/hyperlink" Target="http://www.ncbi.nlm.nih.gov/pubmed/2416374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?term=Minna%20JD%5bAuthor%5d&amp;cauthor=true&amp;cauthor_uid=24163741" TargetMode="External"/><Relationship Id="rId5" Type="http://schemas.openxmlformats.org/officeDocument/2006/relationships/hyperlink" Target="http://www.ncbi.nlm.nih.gov/pubmed?term=O'Toole%20SA%5bAuthor%5d&amp;cauthor=true&amp;cauthor_uid=24163741" TargetMode="External"/><Relationship Id="rId4" Type="http://schemas.openxmlformats.org/officeDocument/2006/relationships/hyperlink" Target="http://www.ncbi.nlm.nih.gov/pubmed?term=Lam%20DC%5bAuthor%5d&amp;cauthor=true&amp;cauthor_uid=24163741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Zhang%20L%5bAuthor%5d&amp;cauthor=true&amp;cauthor_uid=23674897" TargetMode="External"/><Relationship Id="rId7" Type="http://schemas.openxmlformats.org/officeDocument/2006/relationships/hyperlink" Target="http://www.ncbi.nlm.nih.gov/pubmed?term=Yue%20W%5bAuthor%5d&amp;cauthor=true&amp;cauthor_uid=23674897" TargetMode="External"/><Relationship Id="rId2" Type="http://schemas.openxmlformats.org/officeDocument/2006/relationships/hyperlink" Target="http://www.ncbi.nlm.nih.gov/pubmed/?term=H1047R,+H1047L,+E542L,+E545K,+E545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?term=Wang%20Y%5bAuthor%5d&amp;cauthor=true&amp;cauthor_uid=23674897" TargetMode="External"/><Relationship Id="rId5" Type="http://schemas.openxmlformats.org/officeDocument/2006/relationships/hyperlink" Target="http://www.ncbi.nlm.nih.gov/pubmed?term=Zhao%20X%5bAuthor%5d&amp;cauthor=true&amp;cauthor_uid=23674897" TargetMode="External"/><Relationship Id="rId4" Type="http://schemas.openxmlformats.org/officeDocument/2006/relationships/hyperlink" Target="http://www.ncbi.nlm.nih.gov/pubmed?term=Shi%20L%5bAuthor%5d&amp;cauthor=true&amp;cauthor_uid=23674897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Spindler%20KG%5bAuthor%5d&amp;cauthor=true&amp;cauthor_uid=24263065" TargetMode="External"/><Relationship Id="rId7" Type="http://schemas.openxmlformats.org/officeDocument/2006/relationships/hyperlink" Target="http://www.ncbi.nlm.nih.gov/pubmed?term=Jakobsen%20A%5bAuthor%5d&amp;cauthor=true&amp;cauthor_uid=24263065" TargetMode="External"/><Relationship Id="rId2" Type="http://schemas.openxmlformats.org/officeDocument/2006/relationships/hyperlink" Target="http://www.ncbi.nlm.nih.gov/pubmed/2426306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?term=Andersen%20RF%5bAuthor%5d&amp;cauthor=true&amp;cauthor_uid=24263065" TargetMode="External"/><Relationship Id="rId5" Type="http://schemas.openxmlformats.org/officeDocument/2006/relationships/hyperlink" Target="http://www.ncbi.nlm.nih.gov/pubmed?term=Pallisgaard%20N%5bAuthor%5d&amp;cauthor=true&amp;cauthor_uid=24263065" TargetMode="External"/><Relationship Id="rId4" Type="http://schemas.openxmlformats.org/officeDocument/2006/relationships/hyperlink" Target="http://www.ncbi.nlm.nih.gov/pubmed?term=Appelt%20AL%5bAuthor%5d&amp;cauthor=true&amp;cauthor_uid=24263065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combination_repair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Translesion_synthesis" TargetMode="External"/><Relationship Id="rId5" Type="http://schemas.openxmlformats.org/officeDocument/2006/relationships/hyperlink" Target="http://en.wikipedia.org/wiki/Mismatch_repair" TargetMode="External"/><Relationship Id="rId4" Type="http://schemas.openxmlformats.org/officeDocument/2006/relationships/hyperlink" Target="http://en.wikipedia.org/wiki/Base_excision_repair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cogenetics.org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cogenetics.org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Farmakogenetika </a:t>
            </a:r>
            <a:br>
              <a:rPr lang="az-Latn-AZ" dirty="0" smtClean="0">
                <a:latin typeface="Times New Roman" pitchFamily="18" charset="0"/>
                <a:cs typeface="Times New Roman" pitchFamily="18" charset="0"/>
              </a:rPr>
            </a:b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və onun bəd xassəli şişlərin müalicəsində rolu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2198" y="591718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Dr. Leyla Məlikova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 cstate="print"/>
          <a:srcRect l="18667" t="17578" r="63214" b="21875"/>
          <a:stretch>
            <a:fillRect/>
          </a:stretch>
        </p:blipFill>
        <p:spPr bwMode="auto">
          <a:xfrm>
            <a:off x="214282" y="2071678"/>
            <a:ext cx="235745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File:Transitions-transvers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786" y="3000372"/>
            <a:ext cx="3786214" cy="40719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500042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dirty="0" smtClean="0"/>
              <a:t> </a:t>
            </a:r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DNA molekulunda monomerləri və onların biri-biri ilə gen zəncirində əlaqəsi</a:t>
            </a:r>
            <a:r>
              <a:rPr lang="az-Latn-AZ" dirty="0" smtClean="0"/>
              <a:t> </a:t>
            </a:r>
            <a:endParaRPr lang="ru-RU" dirty="0"/>
          </a:p>
        </p:txBody>
      </p:sp>
      <p:sp>
        <p:nvSpPr>
          <p:cNvPr id="48130" name="AutoShape 2" descr="http://www2.chemistry.msu.edu/faculty/reusch/virttxtjml/Images3/transcrp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2511" t="48828" r="50585" b="19922"/>
          <a:stretch>
            <a:fillRect/>
          </a:stretch>
        </p:blipFill>
        <p:spPr bwMode="auto">
          <a:xfrm>
            <a:off x="142844" y="1500174"/>
            <a:ext cx="42862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гнутая вверх стрелка 7"/>
          <p:cNvSpPr/>
          <p:nvPr/>
        </p:nvSpPr>
        <p:spPr>
          <a:xfrm rot="1555307">
            <a:off x="4786314" y="1785926"/>
            <a:ext cx="3286148" cy="1285884"/>
          </a:xfrm>
          <a:prstGeom prst="curved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 l="36274" t="34375" r="35725" b="32422"/>
          <a:stretch>
            <a:fillRect/>
          </a:stretch>
        </p:blipFill>
        <p:spPr bwMode="auto">
          <a:xfrm>
            <a:off x="214282" y="1142984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 l="37884" t="21485" r="33565" b="19921"/>
          <a:stretch>
            <a:fillRect/>
          </a:stretch>
        </p:blipFill>
        <p:spPr bwMode="auto">
          <a:xfrm>
            <a:off x="5214942" y="1500174"/>
            <a:ext cx="371477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 l="34078" t="37305" r="29685" b="32422"/>
          <a:stretch>
            <a:fillRect/>
          </a:stretch>
        </p:blipFill>
        <p:spPr bwMode="auto">
          <a:xfrm>
            <a:off x="-32" y="4000504"/>
            <a:ext cx="471490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6314" y="214290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Mutasiyaların  baş vermə sxemi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50043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628652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143372" y="3500438"/>
            <a:ext cx="121444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Chromosomes mutations-en.svg"/>
          <p:cNvPicPr>
            <a:picLocks noChangeAspect="1" noChangeArrowheads="1"/>
          </p:cNvPicPr>
          <p:nvPr/>
        </p:nvPicPr>
        <p:blipFill>
          <a:blip r:embed="rId2" cstate="print"/>
          <a:srcRect b="63115"/>
          <a:stretch>
            <a:fillRect/>
          </a:stretch>
        </p:blipFill>
        <p:spPr bwMode="auto">
          <a:xfrm>
            <a:off x="285720" y="3500438"/>
            <a:ext cx="4143404" cy="3143272"/>
          </a:xfrm>
          <a:prstGeom prst="rect">
            <a:avLst/>
          </a:prstGeom>
          <a:noFill/>
        </p:spPr>
      </p:pic>
      <p:pic>
        <p:nvPicPr>
          <p:cNvPr id="3" name="Picture 2" descr="File:Chromosomes mutations-en.svg"/>
          <p:cNvPicPr>
            <a:picLocks noChangeAspect="1" noChangeArrowheads="1"/>
          </p:cNvPicPr>
          <p:nvPr/>
        </p:nvPicPr>
        <p:blipFill>
          <a:blip r:embed="rId2" cstate="print"/>
          <a:srcRect t="35831" b="30446"/>
          <a:stretch>
            <a:fillRect/>
          </a:stretch>
        </p:blipFill>
        <p:spPr bwMode="auto">
          <a:xfrm>
            <a:off x="5572164" y="142852"/>
            <a:ext cx="3428992" cy="2286016"/>
          </a:xfrm>
          <a:prstGeom prst="rect">
            <a:avLst/>
          </a:prstGeom>
          <a:noFill/>
        </p:spPr>
      </p:pic>
      <p:pic>
        <p:nvPicPr>
          <p:cNvPr id="4" name="Picture 2" descr="File:Chromosomes mutations-en.svg"/>
          <p:cNvPicPr>
            <a:picLocks noChangeAspect="1" noChangeArrowheads="1"/>
          </p:cNvPicPr>
          <p:nvPr/>
        </p:nvPicPr>
        <p:blipFill>
          <a:blip r:embed="rId2" cstate="print"/>
          <a:srcRect t="68385"/>
          <a:stretch>
            <a:fillRect/>
          </a:stretch>
        </p:blipFill>
        <p:spPr bwMode="auto">
          <a:xfrm>
            <a:off x="5500726" y="2928934"/>
            <a:ext cx="3428992" cy="22859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Mutasiyaların tipləri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 descr="http://education-portal.com/cimages/multimages/16/Cap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857232"/>
            <a:ext cx="4886325" cy="24669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6248" y="107154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557214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solidFill>
                  <a:srgbClr val="FF0000"/>
                </a:solidFill>
              </a:rPr>
              <a:t>B.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29684" y="2214554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478632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2132" y="5586257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az-Latn-A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az-Latn-AZ" sz="1400" dirty="0" smtClean="0">
                <a:latin typeface="Times New Roman" pitchFamily="18" charset="0"/>
                <a:cs typeface="Times New Roman" pitchFamily="18" charset="0"/>
              </a:rPr>
              <a:t>Nöktəvi mutasiya</a:t>
            </a:r>
          </a:p>
          <a:p>
            <a:pPr marL="342900" indent="-342900"/>
            <a:r>
              <a:rPr lang="az-Latn-A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az-Latn-AZ" sz="1400" dirty="0" smtClean="0">
                <a:latin typeface="Times New Roman" pitchFamily="18" charset="0"/>
                <a:cs typeface="Times New Roman" pitchFamily="18" charset="0"/>
              </a:rPr>
              <a:t>Eyni xromosom daxilində  gedən mutasiya</a:t>
            </a:r>
          </a:p>
          <a:p>
            <a:pPr marL="342900" indent="-342900"/>
            <a:r>
              <a:rPr lang="az-Latn-A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az-Latn-AZ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Daxil </a:t>
            </a:r>
            <a:r>
              <a:rPr lang="az-Latn-AZ" sz="1400" dirty="0" smtClean="0">
                <a:latin typeface="Times New Roman" pitchFamily="18" charset="0"/>
                <a:cs typeface="Times New Roman" pitchFamily="18" charset="0"/>
              </a:rPr>
              <a:t>olmaq</a:t>
            </a:r>
          </a:p>
          <a:p>
            <a:pPr marL="342900" indent="-342900"/>
            <a:r>
              <a:rPr lang="az-Latn-A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az-Latn-AZ" sz="1400" dirty="0" smtClean="0">
                <a:latin typeface="Times New Roman" pitchFamily="18" charset="0"/>
                <a:cs typeface="Times New Roman" pitchFamily="18" charset="0"/>
              </a:rPr>
              <a:t>Translakasiya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b="1" noProof="1" smtClean="0">
                <a:latin typeface="Times New Roman" pitchFamily="18" charset="0"/>
                <a:cs typeface="Times New Roman" pitchFamily="18" charset="0"/>
              </a:rPr>
              <a:t>Farma</a:t>
            </a:r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kogenetika</a:t>
            </a:r>
            <a:r>
              <a:rPr lang="az-Latn-A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z-Latn-AZ" dirty="0" smtClean="0"/>
              <a:t/>
            </a:r>
            <a:br>
              <a:rPr lang="az-Latn-AZ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1892093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dirty="0" smtClean="0">
                <a:latin typeface="Times New Roman" pitchFamily="18" charset="0"/>
                <a:cs typeface="Times New Roman" pitchFamily="18" charset="0"/>
              </a:rPr>
              <a:t>Orqanizmin genetik müxtəlifliyinin dərman preparatlarına fərdi münasibətin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actionbioscience.org/images/patients_NCI_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5143536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noProof="1" smtClean="0">
                <a:latin typeface="Times New Roman" pitchFamily="18" charset="0"/>
                <a:cs typeface="Times New Roman" pitchFamily="18" charset="0"/>
              </a:rPr>
              <a:t>Farma</a:t>
            </a:r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kogenomika</a:t>
            </a:r>
            <a:br>
              <a:rPr lang="az-Latn-AZ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health.usf.edu/medicine/research/images/pharmacogenom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071546"/>
            <a:ext cx="4857754" cy="5567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857364"/>
            <a:ext cx="3857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Molekulyar texnologiyalara, bioinformatikanin son nəaliyyətlərinə və insan genomu sahəsində elmi araşdirmalara  əsaslanaraq yeni dərman preparatlarının kəşfi və köhnə dərman preparatlarının xarakterizə olunması ilə məşğul olur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236.photobucket.com/albums/ff45/w5awarez/PharmacotherapyPrinciplesPract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928670"/>
            <a:ext cx="4024316" cy="56197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Farmakogenetika + Farmakogenimik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1762772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Farmakoterapiya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3620160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Tibbin fərdiləşməsi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flipH="1">
            <a:off x="2928925" y="785794"/>
            <a:ext cx="142876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928926" y="2428868"/>
            <a:ext cx="142876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928926" y="4286256"/>
            <a:ext cx="142876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14414" y="5429264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Orqanizmin genetik müxtəlifliyi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285728"/>
            <a:ext cx="84296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800" b="1" dirty="0" smtClean="0">
                <a:latin typeface="Times New Roman" pitchFamily="18" charset="0"/>
                <a:cs typeface="Times New Roman" pitchFamily="18" charset="0"/>
              </a:rPr>
              <a:t>Orqanizmin genetik müxtəlifliyi:</a:t>
            </a:r>
          </a:p>
          <a:p>
            <a:endParaRPr lang="az-Latn-A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SNPs- 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(tək nukleotid dəyişikliyi ilə baş verən polumorfizm</a:t>
            </a:r>
          </a:p>
          <a:p>
            <a:endParaRPr lang="az-Latn-A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Allel variantlar- 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(eyni genin izomer forması)</a:t>
            </a:r>
          </a:p>
          <a:p>
            <a:endParaRPr lang="az-Latn-A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Mutasiyalar- ()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 descr="http://massgenomics.org/wp-content/uploads/2013/04/rare-variants-human-1000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643182"/>
            <a:ext cx="2857500" cy="39243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32226" r="57723" b="10156"/>
          <a:stretch>
            <a:fillRect/>
          </a:stretch>
        </p:blipFill>
        <p:spPr bwMode="auto">
          <a:xfrm>
            <a:off x="-32" y="357166"/>
            <a:ext cx="44291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57686" y="214290"/>
            <a:ext cx="45720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SNP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t</a:t>
            </a:r>
            <a:r>
              <a:rPr lang="az-Latn-AZ" sz="2800" b="1" dirty="0" smtClean="0">
                <a:latin typeface="Times New Roman" pitchFamily="18" charset="0"/>
                <a:cs typeface="Times New Roman" pitchFamily="18" charset="0"/>
              </a:rPr>
              <a:t>ək bir nukleotidin dəyişməsi ilə baş verən polimorfizm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Tm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SNP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t</a:t>
            </a:r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ək bir nukleotidin dəyişməsi ilə baş verən polimorfizm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98-649"/>
          <p:cNvPicPr>
            <a:picLocks noChangeAspect="1" noChangeArrowheads="1"/>
          </p:cNvPicPr>
          <p:nvPr/>
        </p:nvPicPr>
        <p:blipFill>
          <a:blip r:embed="rId2" cstate="print"/>
          <a:srcRect t="20000"/>
          <a:stretch>
            <a:fillRect/>
          </a:stretch>
        </p:blipFill>
        <p:spPr>
          <a:xfrm>
            <a:off x="214282" y="1142984"/>
            <a:ext cx="6357982" cy="48577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86578" y="1428736"/>
            <a:ext cx="20717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DNA</a:t>
            </a:r>
          </a:p>
          <a:p>
            <a:endParaRPr lang="az-Latn-AZ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RNA</a:t>
            </a:r>
          </a:p>
          <a:p>
            <a:endParaRPr lang="az-Latn-AZ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Protein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358082" y="2071678"/>
            <a:ext cx="142876" cy="64294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358082" y="3429000"/>
            <a:ext cx="142876" cy="85725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nature.com/nrd/journal/v1/n6/images/nrd823-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76246"/>
            <a:ext cx="6500858" cy="60103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2066" y="214290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SNPs-lərin farmakogenetikada yeri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6"/>
            <a:ext cx="800105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800" b="1" dirty="0" smtClean="0">
                <a:latin typeface="Times New Roman" pitchFamily="18" charset="0"/>
                <a:cs typeface="Times New Roman" pitchFamily="18" charset="0"/>
              </a:rPr>
              <a:t>Mövzu üzrə təqdim ediləcək hissələr</a:t>
            </a:r>
          </a:p>
          <a:p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. (slid-5-9)</a:t>
            </a:r>
          </a:p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-insan genomu və onun tibdə tətbiqi, onkogenetika</a:t>
            </a:r>
          </a:p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-farmakagenetika və farmakogenomika</a:t>
            </a:r>
          </a:p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-orqanizmin genetik müxtəlifliyi (SNPs, allel və digər mutasiyalar)</a:t>
            </a:r>
          </a:p>
          <a:p>
            <a:pPr>
              <a:buFontTx/>
              <a:buChar char="-"/>
            </a:pP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irsən ötürülən və somatik  baş verən mutasiyalar (heteroziqot və homoziqotluq)</a:t>
            </a:r>
          </a:p>
          <a:p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-Bəd xasisəli şişlərin müalicəsində FAD tərəfindən təsdiq edilmış farmakogenetik testlər və onların tətbiqi/işləmə mexanizmi</a:t>
            </a:r>
          </a:p>
          <a:p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-Onkogenetikada istifadə edilən molekular-genetik metodlar</a:t>
            </a:r>
          </a:p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-Molekulyar və İHK-vi analizlər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noProof="1" smtClean="0">
                <a:latin typeface="Times New Roman" pitchFamily="18" charset="0"/>
                <a:cs typeface="Times New Roman" pitchFamily="18" charset="0"/>
              </a:rPr>
              <a:t>Analizl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ərin laboratoriyaya göndərilımə qaydaları və nəticələrin dəyərləndirilməsi</a:t>
            </a:r>
          </a:p>
          <a:p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І V.</a:t>
            </a:r>
          </a:p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-Bəzi PubMed məlumatlar</a:t>
            </a:r>
          </a:p>
          <a:p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dirty="0" smtClean="0"/>
          </a:p>
          <a:p>
            <a:endParaRPr lang="az-Latn-AZ" dirty="0" smtClean="0"/>
          </a:p>
          <a:p>
            <a:endParaRPr lang="az-Latn-AZ" dirty="0" smtClean="0"/>
          </a:p>
          <a:p>
            <a:endParaRPr lang="ru-RU" dirty="0"/>
          </a:p>
        </p:txBody>
      </p:sp>
    </p:spTree>
  </p:cSld>
  <p:clrMapOvr>
    <a:masterClrMapping/>
  </p:clrMapOvr>
  <p:transition spd="slow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27344" r="57723" b="15039"/>
          <a:stretch>
            <a:fillRect/>
          </a:stretch>
        </p:blipFill>
        <p:spPr bwMode="auto">
          <a:xfrm>
            <a:off x="0" y="1071522"/>
            <a:ext cx="51435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14942" y="214290"/>
            <a:ext cx="371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Zülal kodlaşdırılan regionlarda olan tək nukleotid dəyişiklikləri  və onların ətraf mühitdən asılı olaraq aktivləşməsi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Allel variantlar</a:t>
            </a:r>
          </a:p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(eyni genin alternativ forması)</a:t>
            </a:r>
          </a:p>
          <a:p>
            <a:endParaRPr lang="ru-RU" dirty="0"/>
          </a:p>
        </p:txBody>
      </p:sp>
      <p:pic>
        <p:nvPicPr>
          <p:cNvPr id="4" name="Picture 4" descr="https://encrypted-tbn3.gstatic.com/images?q=tbn:ANd9GcSYZhBp_6ACAqgs985hTDer1GH7YOZAlJsUzG9NgoBMwzBRyf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50661" y="3321843"/>
            <a:ext cx="3857652" cy="3071834"/>
          </a:xfrm>
          <a:prstGeom prst="rect">
            <a:avLst/>
          </a:prstGeom>
          <a:noFill/>
        </p:spPr>
      </p:pic>
      <p:pic>
        <p:nvPicPr>
          <p:cNvPr id="5" name="Picture 6" descr="https://encrypted-tbn0.gstatic.com/images?q=tbn:ANd9GcS_hUndkBR5KpwCCNLQmUyT27p-UHMydDn2KykfjAzeliSrt-1rm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4214842" cy="2928958"/>
          </a:xfrm>
          <a:prstGeom prst="rect">
            <a:avLst/>
          </a:prstGeom>
          <a:noFill/>
        </p:spPr>
      </p:pic>
      <p:pic>
        <p:nvPicPr>
          <p:cNvPr id="6" name="Picture 2" descr="http://www.crackingthecode.ca/ctc1-activitythemes/Show1,%20activity%2011%20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42852"/>
            <a:ext cx="3886200" cy="2286001"/>
          </a:xfrm>
          <a:prstGeom prst="rect">
            <a:avLst/>
          </a:prstGeom>
          <a:noFill/>
        </p:spPr>
      </p:pic>
      <p:sp>
        <p:nvSpPr>
          <p:cNvPr id="7" name="Стрелка вниз 6"/>
          <p:cNvSpPr/>
          <p:nvPr/>
        </p:nvSpPr>
        <p:spPr>
          <a:xfrm>
            <a:off x="7786710" y="2571744"/>
            <a:ext cx="71438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500826" y="2571744"/>
            <a:ext cx="71438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Homozigot və heterozigot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circgenetics.ahajournals.org/content/2/2/182/F2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714876" cy="4572032"/>
          </a:xfrm>
          <a:prstGeom prst="rect">
            <a:avLst/>
          </a:prstGeom>
          <a:noFill/>
        </p:spPr>
      </p:pic>
      <p:pic>
        <p:nvPicPr>
          <p:cNvPr id="91138" name="Picture 2" descr="illustration of carriers of recessive ge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428736"/>
            <a:ext cx="2057400" cy="24479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714488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Somatik və irsən ötürülən onkolutasiyalar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c.scu.edu.cn/G2S/eWebEditor/uploadfile/20120810155023582.jpg"/>
          <p:cNvPicPr>
            <a:picLocks noChangeAspect="1" noChangeArrowheads="1"/>
          </p:cNvPicPr>
          <p:nvPr/>
        </p:nvPicPr>
        <p:blipFill>
          <a:blip r:embed="rId2" cstate="print"/>
          <a:srcRect l="-25532"/>
          <a:stretch>
            <a:fillRect/>
          </a:stretch>
        </p:blipFill>
        <p:spPr bwMode="auto">
          <a:xfrm>
            <a:off x="4071934" y="1000108"/>
            <a:ext cx="4214841" cy="5581668"/>
          </a:xfrm>
          <a:prstGeom prst="rect">
            <a:avLst/>
          </a:prstGeom>
          <a:noFill/>
        </p:spPr>
      </p:pic>
      <p:pic>
        <p:nvPicPr>
          <p:cNvPr id="92162" name="Picture 2" descr="http://ddar.manchester.ac.uk/blog/wp-content/uploads/Cancer-cell-holding-signalling-pathway-copy-e1327668972862.jpg"/>
          <p:cNvPicPr>
            <a:picLocks noChangeAspect="1" noChangeArrowheads="1"/>
          </p:cNvPicPr>
          <p:nvPr/>
        </p:nvPicPr>
        <p:blipFill>
          <a:blip r:embed="rId3" cstate="print"/>
          <a:srcRect r="31326"/>
          <a:stretch>
            <a:fillRect/>
          </a:stretch>
        </p:blipFill>
        <p:spPr bwMode="auto">
          <a:xfrm>
            <a:off x="0" y="1357298"/>
            <a:ext cx="4071934" cy="48577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71414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az-Latn-AZ" sz="3200" b="1" dirty="0" smtClean="0">
                <a:latin typeface="Times New Roman" pitchFamily="18" charset="0"/>
                <a:cs typeface="Times New Roman" pitchFamily="18" charset="0"/>
              </a:rPr>
              <a:t>üceyrə nüvəsinə siqnal ötürülməsi</a:t>
            </a:r>
            <a:endParaRPr lang="az-Latn-AZ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-24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az-Latn-A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üceyrə nüvəsinə EGFR-la siqnal ötürülməsi</a:t>
            </a:r>
            <a:endParaRPr lang="az-Latn-AZ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32" y="5841232"/>
            <a:ext cx="864399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*EGFR-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pidermal böyümə faktoru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*RAS- V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-Ra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murine sarcoma viral oncogene homolog B1, (serine/threonine-protein kinase B-Ra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*RAF-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v-Raf murine sarcoma viral oncogene homolog B1,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(serine/threonine-protein kinase B-Raf)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*PIK3CA-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 phosphoinositide-3-kinase, catalytic, alpha polypeptide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AKT-Tyrosine-Protein Kinase BTK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0" y="1857364"/>
            <a:ext cx="4214810" cy="1785950"/>
            <a:chOff x="0" y="2000240"/>
            <a:chExt cx="4214810" cy="164307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215271" y="2130974"/>
              <a:ext cx="29995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z-Latn-AZ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RAS/ RAF/ MARK path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way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14414" y="2643182"/>
              <a:ext cx="26432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PIK3CA</a:t>
              </a:r>
              <a:r>
                <a:rPr lang="az-Latn-AZ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/AKT path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way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Левая фигурная скобка 9"/>
            <p:cNvSpPr/>
            <p:nvPr/>
          </p:nvSpPr>
          <p:spPr>
            <a:xfrm>
              <a:off x="1168695" y="2000240"/>
              <a:ext cx="45719" cy="1643074"/>
            </a:xfrm>
            <a:prstGeom prst="leftBrac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2571744"/>
              <a:ext cx="1357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EGFR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4414" y="3214686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JAK/STAT pathway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Picture 2" descr="http://www.aacc.org/publications/cln/2013/october/PublishingImages/Reddi-fi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785794"/>
            <a:ext cx="4572032" cy="49815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Epidermal böyümə faktoru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(EGFR)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1071546"/>
          <a:ext cx="8072494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36247"/>
                <a:gridCol w="40362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Süd</a:t>
                      </a:r>
                      <a:r>
                        <a:rPr lang="az-Latn-A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vəzi xərcəngi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Ağ</a:t>
                      </a:r>
                      <a:r>
                        <a:rPr lang="az-Latn-A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ciyər,  yoğun bağırsaq xərcəngi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z-Latn-AZ" b="1" dirty="0" smtClean="0"/>
                        <a:t>15-25%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b="1" dirty="0" smtClean="0"/>
                        <a:t>10-15%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14546" y="3548722"/>
            <a:ext cx="4857784" cy="52322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z-Latn-A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 aktivləşdirici mutasiya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32" y="5914929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az-Latn-AZ" sz="1400" dirty="0" smtClean="0">
                <a:latin typeface="Times New Roman" pitchFamily="18" charset="0"/>
                <a:cs typeface="Times New Roman" pitchFamily="18" charset="0"/>
              </a:rPr>
              <a:t>Molecular biology of lung cancer.,</a:t>
            </a:r>
            <a:r>
              <a:rPr lang="az-Latn-AZ" sz="1400" u="sng" dirty="0" smtClean="0">
                <a:latin typeface="Times New Roman" pitchFamily="18" charset="0"/>
                <a:cs typeface="Times New Roman" pitchFamily="18" charset="0"/>
                <a:hlinkClick r:id="rId2" tooltip="Journal of thoracic disease."/>
              </a:rPr>
              <a:t> J Thorac Dis.</a:t>
            </a:r>
            <a:r>
              <a:rPr lang="az-Latn-AZ" sz="1400" dirty="0" smtClean="0">
                <a:latin typeface="Times New Roman" pitchFamily="18" charset="0"/>
                <a:cs typeface="Times New Roman" pitchFamily="18" charset="0"/>
              </a:rPr>
              <a:t> 2013 Oct;5(Suppl 5):S479-S490</a:t>
            </a:r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az-Latn-AZ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Cooper WA</a:t>
            </a:r>
            <a:r>
              <a:rPr lang="az-Latn-AZ"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az-Latn-AZ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Lam DC</a:t>
            </a:r>
            <a:r>
              <a:rPr lang="az-Latn-AZ"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az-Latn-AZ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O'Toole SA</a:t>
            </a:r>
            <a:r>
              <a:rPr lang="az-Latn-AZ"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az-Latn-AZ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Minna JD</a:t>
            </a:r>
            <a:r>
              <a:rPr lang="az-Latn-A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2143108" y="2928934"/>
            <a:ext cx="1071570" cy="1928826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6072198" y="2928934"/>
            <a:ext cx="1071570" cy="1928826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357166"/>
          <a:ext cx="8286808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EGFR</a:t>
                      </a:r>
                      <a:r>
                        <a:rPr lang="az-Latn-AZ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genin 29 aktivləş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az-Latn-AZ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irici mutasiyası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T790M, 3 insertions, S7681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b="1" dirty="0" smtClean="0">
                          <a:latin typeface="Times New Roman" pitchFamily="18" charset="0"/>
                          <a:cs typeface="Times New Roman" pitchFamily="18" charset="0"/>
                        </a:rPr>
                        <a:t>Yerdə qalan 24 mutasiya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z-Latn-AZ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Erlotinib (Tarceva)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Gefitinib (İressa)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Erlotinib (Tarceva)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az-Latn-AZ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Gefitinib (İressa)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R-davamlı</a:t>
                      </a:r>
                      <a:r>
                        <a:rPr lang="az-Latn-AZ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mutasiyalar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S-həssas mutasiyalar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4" descr="http://www.biosb.com/wp-content/uploads/Amoy_EGRF-art01.jpg"/>
          <p:cNvPicPr>
            <a:picLocks noChangeAspect="1" noChangeArrowheads="1"/>
          </p:cNvPicPr>
          <p:nvPr/>
        </p:nvPicPr>
        <p:blipFill>
          <a:blip r:embed="rId2" cstate="print"/>
          <a:srcRect l="46233" t="10714" b="23214"/>
          <a:stretch>
            <a:fillRect/>
          </a:stretch>
        </p:blipFill>
        <p:spPr bwMode="auto">
          <a:xfrm>
            <a:off x="1714480" y="4071942"/>
            <a:ext cx="6215106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arcinogenesis.com/articles/2012/11/1/images/JCarcinog_2012_11_1_4_93001_u2.jpg"/>
          <p:cNvPicPr/>
          <p:nvPr/>
        </p:nvPicPr>
        <p:blipFill>
          <a:blip r:embed="rId2" cstate="print"/>
          <a:srcRect l="5000" t="1562" r="5000" b="1562"/>
          <a:stretch>
            <a:fillRect/>
          </a:stretch>
        </p:blipFill>
        <p:spPr bwMode="auto">
          <a:xfrm>
            <a:off x="5143504" y="1214422"/>
            <a:ext cx="385765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285728"/>
            <a:ext cx="8143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800" b="1" dirty="0" smtClean="0">
                <a:latin typeface="Times New Roman" pitchFamily="18" charset="0"/>
                <a:cs typeface="Times New Roman" pitchFamily="18" charset="0"/>
              </a:rPr>
              <a:t>PIK3CA</a:t>
            </a:r>
          </a:p>
          <a:p>
            <a:pPr algn="ctr"/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(phosphoinositide-3-kinase, catalytic, alpha polypeptide)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8120" y="208120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43801" y="1773784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RAS/ RAF/ MARK path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way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42944" y="2214554"/>
            <a:ext cx="4071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PIK3CA</a:t>
            </a:r>
            <a:r>
              <a:rPr lang="az-Latn-A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/AKT path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way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Левая фигурная скобка 23"/>
          <p:cNvSpPr/>
          <p:nvPr/>
        </p:nvSpPr>
        <p:spPr>
          <a:xfrm>
            <a:off x="1097225" y="1643050"/>
            <a:ext cx="45719" cy="1643074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1470" y="1857364"/>
            <a:ext cx="135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EGFR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2944" y="285749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JAK/STAT pathway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32" y="5841232"/>
            <a:ext cx="864399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*EGFR-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pidermal böyümə faktoru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*RAS- V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-Ra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murine sarcoma viral oncogene homolog B1, (serine/threonine-protein kinase B-Ra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*RAF-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v-Raf murine sarcoma viral oncogene homolog B1,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(serine/threonine-protein kinase B-Raf)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*PIK3CA-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 phosphoinositide-3-kinase, catalytic, alpha polypeptide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AKT-Tyrosine-Protein Kinase BTK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71470" y="2643182"/>
            <a:ext cx="121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İGFR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breastcancerreport.com/brc/images/brc010232fi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778674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571480"/>
            <a:ext cx="8286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PIK3CA</a:t>
            </a:r>
          </a:p>
          <a:p>
            <a:pPr algn="ctr"/>
            <a:r>
              <a:rPr lang="az-Latn-AZ" sz="1400" dirty="0" smtClean="0">
                <a:latin typeface="Times New Roman" pitchFamily="18" charset="0"/>
                <a:cs typeface="Times New Roman" pitchFamily="18" charset="0"/>
              </a:rPr>
              <a:t>(phosphoinositide-3-kinase, catalytic, alpha polypeptide)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astedGraphic-1"/>
          <p:cNvPicPr>
            <a:picLocks noChangeAspect="1" noChangeArrowheads="1"/>
          </p:cNvPicPr>
          <p:nvPr/>
        </p:nvPicPr>
        <p:blipFill>
          <a:blip r:embed="rId3" cstate="print"/>
          <a:srcRect t="1190"/>
          <a:stretch>
            <a:fillRect/>
          </a:stretch>
        </p:blipFill>
        <p:spPr bwMode="auto">
          <a:xfrm>
            <a:off x="71406" y="285728"/>
            <a:ext cx="7775575" cy="629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786742" y="2714620"/>
            <a:ext cx="1428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46 xromosomda yerləşən genlərin ardıcıllığı tam öyrənildi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6710" y="378619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Genomun biologiyası</a:t>
            </a:r>
          </a:p>
          <a:p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aydınlaşdirildı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8148" y="4714884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Xətləliklərə cavabdeh olan genlər aşkar edildı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8148" y="5715016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Səhiyyədə effektivliyin və keyfiyyətin  təkminləşdirilməsi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7" y="1698636"/>
          <a:ext cx="7572426" cy="2944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142"/>
                <a:gridCol w="2524142"/>
                <a:gridCol w="2524142"/>
              </a:tblGrid>
              <a:tr h="658810">
                <a:tc>
                  <a:txBody>
                    <a:bodyPr/>
                    <a:lstStyle/>
                    <a:p>
                      <a:pPr algn="ctr"/>
                      <a:r>
                        <a:rPr lang="az-Latn-AZ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PIK3CA</a:t>
                      </a:r>
                    </a:p>
                    <a:p>
                      <a:pPr algn="ctr"/>
                      <a:r>
                        <a:rPr lang="az-Latn-AZ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mutasiyaları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R-davamlı dərmanlar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S-həssas dərmanlar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8810">
                <a:tc>
                  <a:txBody>
                    <a:bodyPr/>
                    <a:lstStyle/>
                    <a:p>
                      <a:r>
                        <a:rPr lang="az-Latn-AZ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H1047R, H1047L, E542L, E545K, E545D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Trastuzumab (Herceptin™), Cetuximab (Erbitux™), Panitumumab (Vectibix™) Lapatinib (Tyverb/Tykerb™)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MEK Inhibitor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az-Latn-AZ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PI3K/mTOR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az-Latn-AZ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PI3K Inhibitor BKM120</a:t>
                      </a:r>
                      <a:r>
                        <a:rPr lang="az-Latn-AZ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az-Latn-AZ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Docetaxel (Taxotere, Docefrez)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az-Latn-AZ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PI3K Inhibitor BEZ235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8662" y="357166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PIK3CA</a:t>
            </a:r>
          </a:p>
          <a:p>
            <a:pPr algn="ctr"/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(phosphoinositide-3-kinase, catalytic, alpha polypeptide)</a:t>
            </a:r>
          </a:p>
          <a:p>
            <a:pPr algn="ctr"/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z-Latn-AZ" i="1" dirty="0" smtClean="0">
                <a:latin typeface="Times New Roman" pitchFamily="18" charset="0"/>
                <a:cs typeface="Times New Roman" pitchFamily="18" charset="0"/>
              </a:rPr>
              <a:t>tumor suppressor gen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6263366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PIK3CA gene mutation associated with poor prognosis of lung adenocarcinoma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 smtClean="0">
                <a:latin typeface="Times New Roman" pitchFamily="18" charset="0"/>
                <a:cs typeface="Times New Roman" pitchFamily="18" charset="0"/>
                <a:hlinkClick r:id="rId2" tooltip="OncoTargets and therapy."/>
              </a:rPr>
              <a:t>Onco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  <a:hlinkClick r:id="rId2" tooltip="OncoTargets and therapy."/>
              </a:rPr>
              <a:t> Targets </a:t>
            </a:r>
            <a:r>
              <a:rPr lang="en-US" sz="1200" u="sng" dirty="0" err="1" smtClean="0">
                <a:latin typeface="Times New Roman" pitchFamily="18" charset="0"/>
                <a:cs typeface="Times New Roman" pitchFamily="18" charset="0"/>
                <a:hlinkClick r:id="rId2" tooltip="OncoTargets and therapy."/>
              </a:rPr>
              <a:t>Ther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  <a:hlinkClick r:id="rId2" tooltip="OncoTargets and therapy."/>
              </a:rPr>
              <a:t>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 2013 May 7;6:497-502.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10.2147/OTT.S41643. Print 2013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GB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Zhang L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GB" sz="12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Shi L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GB" sz="12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Zhao X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GB" sz="12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Wang Y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GB" sz="12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Yue</a:t>
            </a:r>
            <a:r>
              <a:rPr lang="en-GB" sz="12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 W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1428736"/>
            <a:ext cx="4463276" cy="1785950"/>
            <a:chOff x="0" y="2285992"/>
            <a:chExt cx="4463276" cy="178595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5271" y="2428094"/>
              <a:ext cx="32480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z-Latn-AZ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RAS/ RAF/ MARK </a:t>
              </a:r>
              <a:endParaRPr lang="ru-RU" sz="2800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214414" y="2984842"/>
              <a:ext cx="2643206" cy="401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PIK3CA</a:t>
              </a:r>
              <a:r>
                <a:rPr lang="az-Latn-AZ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/AKT path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way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Левая фигурная скобка 4"/>
            <p:cNvSpPr/>
            <p:nvPr/>
          </p:nvSpPr>
          <p:spPr>
            <a:xfrm>
              <a:off x="1168695" y="2285992"/>
              <a:ext cx="45719" cy="1785950"/>
            </a:xfrm>
            <a:prstGeom prst="leftBrac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2907192"/>
              <a:ext cx="1357290" cy="56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EGFR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14" y="3606042"/>
              <a:ext cx="2500330" cy="401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JAK/STAT pathway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285728"/>
            <a:ext cx="892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KRAS</a:t>
            </a:r>
          </a:p>
          <a:p>
            <a:pPr algn="ctr"/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v-Raf murine sarcoma viral oncogene homolog B1, (serine/threonine-protein kinase B-Raf)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www.karger.com/Article/ShowPic/347166?image=000347166_f02.JPG"/>
          <p:cNvPicPr/>
          <p:nvPr/>
        </p:nvPicPr>
        <p:blipFill>
          <a:blip r:embed="rId2" cstate="print"/>
          <a:srcRect r="48515"/>
          <a:stretch>
            <a:fillRect/>
          </a:stretch>
        </p:blipFill>
        <p:spPr bwMode="auto">
          <a:xfrm>
            <a:off x="4500562" y="1142984"/>
            <a:ext cx="457203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89297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KRAS</a:t>
            </a:r>
          </a:p>
          <a:p>
            <a:pPr algn="ctr"/>
            <a:r>
              <a:rPr lang="az-Latn-AZ" sz="1400" dirty="0" smtClean="0">
                <a:latin typeface="Times New Roman" pitchFamily="18" charset="0"/>
                <a:cs typeface="Times New Roman" pitchFamily="18" charset="0"/>
              </a:rPr>
              <a:t>v-Ras murine sarcoma viral oncogene homolog B1, (serine/threonine-protein kinase B-Ras)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1214422"/>
          <a:ext cx="7858180" cy="1010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64545"/>
                <a:gridCol w="1964545"/>
                <a:gridCol w="1964545"/>
                <a:gridCol w="19645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Düz</a:t>
                      </a:r>
                      <a:r>
                        <a:rPr lang="az-Latn-A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bağırsag şişləri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Ağ</a:t>
                      </a:r>
                      <a:r>
                        <a:rPr lang="az-Latn-A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ciyər şişləri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Mədə altı vəzi şişləri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Baş / beyin  şişləri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z-Latn-AZ" dirty="0" smtClean="0"/>
                        <a:t>30-40%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dirty="0" smtClean="0"/>
                        <a:t>10-30%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dirty="0" smtClean="0"/>
                        <a:t>90%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dirty="0" smtClean="0"/>
                        <a:t>5%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43106" y="6065428"/>
            <a:ext cx="82153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KRAS-mutated plasma DNA as predictor of outcome 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from irinotecan monotherapy in metastatic colorectal cancer., 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  <a:hlinkClick r:id="rId2" tooltip="British journal of cancer."/>
              </a:rPr>
              <a:t>Br J Cancer.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 2013 Nov 21.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10.1038/bjc.2013.633.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GB" sz="12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Spindler</a:t>
            </a:r>
            <a:r>
              <a:rPr lang="en-GB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KG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GB" sz="12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Appelt</a:t>
            </a:r>
            <a:r>
              <a:rPr lang="en-GB" sz="12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AL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GB" sz="12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Pallisgaard</a:t>
            </a:r>
            <a:r>
              <a:rPr lang="en-GB" sz="12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 N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GB" sz="12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Andersen RF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GB" sz="12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Jakobsen</a:t>
            </a:r>
            <a:r>
              <a:rPr lang="en-GB" sz="12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 A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857356" y="3000372"/>
          <a:ext cx="5572164" cy="2077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2786082"/>
              </a:tblGrid>
              <a:tr h="360296">
                <a:tc>
                  <a:txBody>
                    <a:bodyPr/>
                    <a:lstStyle/>
                    <a:p>
                      <a:pPr algn="ctr"/>
                      <a:r>
                        <a:rPr lang="az-Latn-AZ" b="1" dirty="0" smtClean="0">
                          <a:latin typeface="Times New Roman" pitchFamily="18" charset="0"/>
                          <a:cs typeface="Times New Roman" pitchFamily="18" charset="0"/>
                        </a:rPr>
                        <a:t>R-davamlı dərmanlar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b="1" dirty="0" smtClean="0">
                          <a:latin typeface="Times New Roman" pitchFamily="18" charset="0"/>
                          <a:cs typeface="Times New Roman" pitchFamily="18" charset="0"/>
                        </a:rPr>
                        <a:t>S-həssas dərmanlar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11406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noProof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Erbitux(Cetuximab)</a:t>
                      </a:r>
                      <a:endParaRPr lang="az-Latn-AZ" sz="1800" b="1" kern="1200" noProof="1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b="1" kern="1200" noProof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Vectibix (Panitumumab)</a:t>
                      </a:r>
                      <a:endParaRPr lang="az-Latn-AZ" sz="1800" b="1" kern="1200" noProof="1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b="1" kern="1200" noProof="1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noProof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Avastin® (generic bevacizumab)</a:t>
                      </a:r>
                      <a:endParaRPr lang="en-US" b="1" noProof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Выгнутая вправо стрелка 12"/>
          <p:cNvSpPr/>
          <p:nvPr/>
        </p:nvSpPr>
        <p:spPr>
          <a:xfrm>
            <a:off x="7572396" y="2428868"/>
            <a:ext cx="785818" cy="2500330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928662" y="2571744"/>
            <a:ext cx="785818" cy="2428892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571612"/>
          <a:ext cx="5929356" cy="1285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82339"/>
                <a:gridCol w="1482339"/>
                <a:gridCol w="1482339"/>
                <a:gridCol w="14823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Melanoma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Colon cancer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Papiller</a:t>
                      </a:r>
                      <a:r>
                        <a:rPr lang="az-Latn-A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tiroidd carsinioma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Ağ ciyər cancer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60-80%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45%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1-5%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428604"/>
            <a:ext cx="79296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BRAF</a:t>
            </a:r>
          </a:p>
          <a:p>
            <a:pPr algn="ctr"/>
            <a:r>
              <a:rPr lang="az-Latn-AZ" dirty="0" smtClean="0"/>
              <a:t>  </a:t>
            </a:r>
            <a:r>
              <a:rPr lang="az-Latn-AZ" sz="1400" dirty="0" smtClean="0">
                <a:latin typeface="Times New Roman" pitchFamily="18" charset="0"/>
                <a:cs typeface="Times New Roman" pitchFamily="18" charset="0"/>
              </a:rPr>
              <a:t>v-Raf murine sarcoma viral oncogene homolog B1,</a:t>
            </a:r>
          </a:p>
          <a:p>
            <a:pPr algn="ctr"/>
            <a:r>
              <a:rPr lang="az-Latn-AZ" sz="1400" dirty="0" smtClean="0">
                <a:latin typeface="Times New Roman" pitchFamily="18" charset="0"/>
                <a:cs typeface="Times New Roman" pitchFamily="18" charset="0"/>
              </a:rPr>
              <a:t> (serine/threonine-protein kinase B-Raf)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4495106"/>
          <a:ext cx="5572164" cy="2077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2786082"/>
              </a:tblGrid>
              <a:tr h="360296">
                <a:tc>
                  <a:txBody>
                    <a:bodyPr/>
                    <a:lstStyle/>
                    <a:p>
                      <a:pPr algn="ctr"/>
                      <a:r>
                        <a:rPr lang="az-Latn-AZ" b="1" dirty="0" smtClean="0">
                          <a:latin typeface="Times New Roman" pitchFamily="18" charset="0"/>
                          <a:cs typeface="Times New Roman" pitchFamily="18" charset="0"/>
                        </a:rPr>
                        <a:t>R-davamlı dərmanlar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b="1" dirty="0" smtClean="0">
                          <a:latin typeface="Times New Roman" pitchFamily="18" charset="0"/>
                          <a:cs typeface="Times New Roman" pitchFamily="18" charset="0"/>
                        </a:rPr>
                        <a:t>S-həssas dərmanlar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11406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noProof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Erbitux(Cetuximab)</a:t>
                      </a:r>
                      <a:endParaRPr lang="az-Latn-AZ" sz="1800" b="1" kern="1200" noProof="1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b="1" kern="1200" noProof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Vectibix (Panitumumab)</a:t>
                      </a:r>
                      <a:endParaRPr lang="az-Latn-AZ" sz="1800" b="1" kern="1200" noProof="1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b="1" kern="1200" noProof="1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noProof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Avastin® (generic bevacizumab)</a:t>
                      </a:r>
                      <a:endParaRPr lang="en-US" b="1" noProof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7651" t="23438" r="20936" b="16679"/>
          <a:stretch>
            <a:fillRect/>
          </a:stretch>
        </p:blipFill>
        <p:spPr bwMode="auto">
          <a:xfrm>
            <a:off x="6215074" y="1500174"/>
            <a:ext cx="278608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>
            <a:off x="2786050" y="3000372"/>
            <a:ext cx="214314" cy="121444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071802" y="3500438"/>
            <a:ext cx="3429024" cy="21431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143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ERCC-1</a:t>
            </a:r>
          </a:p>
          <a:p>
            <a:pPr algn="ctr"/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DNA excision repair protein ERCC-1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4450" name="Picture 2" descr="http://img.medscape.com/fullsize/migrated/588/189/ccc588189.fi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8358246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84" y="5857892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Mismatch repair proteins, DNA damage-recognition proteins and trans-lesion DNA polymerases discriminate between </a:t>
            </a:r>
            <a:r>
              <a:rPr lang="az-Latn-A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Pt-GG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 adducts containing cis-diammine ligands (formed by cisplatin and carboplatin) and trans-RR-diaminocyclohexane ligands (formed by oxaliplatin)</a:t>
            </a:r>
            <a:endParaRPr lang="az-Latn-A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6" descr="https://encrypted-tbn0.gstatic.com/images?q=tbn:ANd9GcS2XAmaeXZ37gls2I1nPu8XNYpocr0QtuWc7but-4b2T0-38MIg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928670"/>
            <a:ext cx="5000660" cy="47149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285728"/>
            <a:ext cx="75724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ERCC-1</a:t>
            </a:r>
          </a:p>
          <a:p>
            <a:pPr algn="ctr"/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DNA excision repair protein ERCC-1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142984"/>
            <a:ext cx="3143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function of the ERCC1 protein is predominantly in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 nucleotide excision repair of damage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DNA. NER is one of five separate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 DNA repair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mechanisms that also include </a:t>
            </a:r>
            <a:endParaRPr lang="az-Latn-A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 tooltip="Recombination repair"/>
              </a:rPr>
              <a:t>recombination repair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endParaRPr lang="az-Latn-A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 tooltip="Base excision repair"/>
              </a:rPr>
              <a:t>base excision repair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endParaRPr lang="az-Latn-A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 tooltip="Mismatch repair"/>
              </a:rPr>
              <a:t>mismatch repair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az-Latn-A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hlinkClick r:id="rId6" tooltip="Translesion synthesis"/>
              </a:rPr>
              <a:t>translesion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 tooltip="Translesion synthesis"/>
              </a:rPr>
              <a:t> synthesis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http://www.biosb.com/wp-content/uploads/Amoy_ERCC-art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767034"/>
            <a:ext cx="8929719" cy="37338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714356"/>
          <a:ext cx="6096000" cy="1329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83575">
                <a:tc>
                  <a:txBody>
                    <a:bodyPr/>
                    <a:lstStyle/>
                    <a:p>
                      <a:pPr algn="ctr"/>
                      <a:r>
                        <a:rPr lang="az-Latn-AZ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ERCC1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b="1" dirty="0" smtClean="0">
                          <a:latin typeface="Times New Roman" pitchFamily="18" charset="0"/>
                          <a:cs typeface="Times New Roman" pitchFamily="18" charset="0"/>
                        </a:rPr>
                        <a:t>R-davamlı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945803">
                <a:tc>
                  <a:txBody>
                    <a:bodyPr/>
                    <a:lstStyle/>
                    <a:p>
                      <a:pPr algn="ctr"/>
                      <a:r>
                        <a:rPr lang="az-Latn-AZ" b="1" dirty="0" smtClean="0">
                          <a:latin typeface="Times New Roman" pitchFamily="18" charset="0"/>
                          <a:cs typeface="Times New Roman" pitchFamily="18" charset="0"/>
                        </a:rPr>
                        <a:t>Overexpreson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Cisplatin,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az-Latn-AZ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Carboplatin,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az-Latn-AZ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Oxaliplatin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Tm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itchFamily="18" charset="0"/>
              </a:rPr>
              <a:t>Cisplatin</a:t>
            </a:r>
            <a:r>
              <a:rPr lang="en-US" altLang="zh-TW" dirty="0" smtClean="0">
                <a:latin typeface="Times New Roman" pitchFamily="18" charset="0"/>
              </a:rPr>
              <a:t> bound to DNA duplex</a:t>
            </a:r>
            <a:endParaRPr lang="ru-RU" dirty="0"/>
          </a:p>
        </p:txBody>
      </p:sp>
      <p:graphicFrame>
        <p:nvGraphicFramePr>
          <p:cNvPr id="83970" name="Object 11"/>
          <p:cNvGraphicFramePr>
            <a:graphicFrameLocks/>
          </p:cNvGraphicFramePr>
          <p:nvPr>
            <p:ph idx="1"/>
          </p:nvPr>
        </p:nvGraphicFramePr>
        <p:xfrm>
          <a:off x="2754324" y="2041525"/>
          <a:ext cx="3460750" cy="3643313"/>
        </p:xfrm>
        <a:graphic>
          <a:graphicData uri="http://schemas.openxmlformats.org/presentationml/2006/ole">
            <p:oleObj spid="_x0000_s1026" name="Image" r:id="rId3" imgW="3460807" imgH="3643355" progId="">
              <p:embed/>
            </p:oleObj>
          </a:graphicData>
        </a:graphic>
      </p:graphicFrame>
    </p:spTree>
  </p:cSld>
  <p:clrMapOvr>
    <a:masterClrMapping/>
  </p:clrMapOvr>
  <p:transition spd="slow" advTm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85728"/>
            <a:ext cx="80010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TYMS</a:t>
            </a:r>
          </a:p>
          <a:p>
            <a:pPr algn="ctr"/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Thymidylate synthetase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5617035"/>
            <a:ext cx="80724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1" smtClean="0">
                <a:latin typeface="Times New Roman" pitchFamily="18" charset="0"/>
                <a:cs typeface="Times New Roman" pitchFamily="18" charset="0"/>
              </a:rPr>
              <a:t>Thymidylate synthase catalyzes the methylation of deoxyuridylate to deoxythymidylate using 5,10-methylenetetrahydrofolate (methylene-THF) as a cofactor. This function maintains the dTMP (thymidine-5-prime monophosphate) pool critical for </a:t>
            </a:r>
            <a:r>
              <a:rPr lang="en-GB" sz="1400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DNA replication and repair. </a:t>
            </a:r>
            <a:r>
              <a:rPr lang="en-GB" sz="1400" noProof="1" smtClean="0">
                <a:latin typeface="Times New Roman" pitchFamily="18" charset="0"/>
                <a:cs typeface="Times New Roman" pitchFamily="18" charset="0"/>
              </a:rPr>
              <a:t>The enzyme has been of interest as a target for </a:t>
            </a:r>
            <a:r>
              <a:rPr lang="en-GB" sz="1400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cancer chemotherapeutic agents. </a:t>
            </a:r>
            <a:r>
              <a:rPr lang="en-GB" sz="1400" noProof="1" smtClean="0">
                <a:latin typeface="Times New Roman" pitchFamily="18" charset="0"/>
                <a:cs typeface="Times New Roman" pitchFamily="18" charset="0"/>
              </a:rPr>
              <a:t>It is considered to be the primary site of action </a:t>
            </a:r>
            <a:r>
              <a:rPr lang="en-GB" sz="1400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5-fluorouracil, 5-fluoro-2-prime-deoxyuridine, </a:t>
            </a:r>
            <a:r>
              <a:rPr lang="en-GB" sz="1400" noProof="1" smtClean="0">
                <a:latin typeface="Times New Roman" pitchFamily="18" charset="0"/>
                <a:cs typeface="Times New Roman" pitchFamily="18" charset="0"/>
              </a:rPr>
              <a:t>and some folate analogs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57620" y="1142984"/>
          <a:ext cx="5143536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2571768"/>
              </a:tblGrid>
              <a:tr h="370840">
                <a:tc>
                  <a:txBody>
                    <a:bodyPr/>
                    <a:lstStyle/>
                    <a:p>
                      <a:r>
                        <a:rPr lang="az-Latn-AZ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TYMS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b="1" dirty="0" smtClean="0">
                          <a:latin typeface="Times New Roman" pitchFamily="18" charset="0"/>
                          <a:cs typeface="Times New Roman" pitchFamily="18" charset="0"/>
                        </a:rPr>
                        <a:t>R-davamlı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z-Latn-AZ" b="1" dirty="0" smtClean="0">
                          <a:latin typeface="Times New Roman" pitchFamily="18" charset="0"/>
                          <a:cs typeface="Times New Roman" pitchFamily="18" charset="0"/>
                        </a:rPr>
                        <a:t>overexpreson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Fluoropyrimidinlərə (5-florouracil, capecitabine, tegafur) 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az-Latn-AZ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Raltitrexed, Pemetrexed, MTX, Thiopurines, Leucovorin 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0898" name="AutoShape 2" descr="http://www.biology.arizona.edu/biochemistry/problem_sets/b12/graphics/06t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 l="28488" t="35157" r="51073" b="30664"/>
          <a:stretch>
            <a:fillRect/>
          </a:stretch>
        </p:blipFill>
        <p:spPr bwMode="auto">
          <a:xfrm>
            <a:off x="500034" y="357166"/>
            <a:ext cx="300039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RRM1</a:t>
            </a:r>
          </a:p>
          <a:p>
            <a:pPr algn="ctr"/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Ribonucleoside-diphosphate reductase large subunit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http://www.biosb.com/wp-content/uploads/Amoy_RRM1-art02.jpg"/>
          <p:cNvPicPr>
            <a:picLocks noChangeAspect="1" noChangeArrowheads="1"/>
          </p:cNvPicPr>
          <p:nvPr/>
        </p:nvPicPr>
        <p:blipFill>
          <a:blip r:embed="rId2" cstate="print"/>
          <a:srcRect l="44248"/>
          <a:stretch>
            <a:fillRect/>
          </a:stretch>
        </p:blipFill>
        <p:spPr bwMode="auto">
          <a:xfrm>
            <a:off x="285720" y="1071546"/>
            <a:ext cx="8643998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1.ytimg.com/vi/FEa_7E7n3zc/hqdefault.jpg?feature=og"/>
          <p:cNvPicPr>
            <a:picLocks noChangeAspect="1" noChangeArrowheads="1"/>
          </p:cNvPicPr>
          <p:nvPr/>
        </p:nvPicPr>
        <p:blipFill>
          <a:blip r:embed="rId2" cstate="print"/>
          <a:srcRect t="6250" r="32812" b="6249"/>
          <a:stretch>
            <a:fillRect/>
          </a:stretch>
        </p:blipFill>
        <p:spPr bwMode="auto">
          <a:xfrm>
            <a:off x="3929058" y="857232"/>
            <a:ext cx="5143536" cy="4286280"/>
          </a:xfrm>
          <a:prstGeom prst="rect">
            <a:avLst/>
          </a:prstGeom>
          <a:noFill/>
        </p:spPr>
      </p:pic>
      <p:pic>
        <p:nvPicPr>
          <p:cNvPr id="15364" name="Picture 4" descr="http://www.oncogenetics.org/web/sites/default/files/oncogenetic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142852"/>
            <a:ext cx="4286250" cy="485775"/>
          </a:xfrm>
          <a:prstGeom prst="rect">
            <a:avLst/>
          </a:prstGeom>
          <a:noFill/>
        </p:spPr>
      </p:pic>
      <p:pic>
        <p:nvPicPr>
          <p:cNvPr id="6" name="Picture 2" descr="https://encrypted-tbn2.gstatic.com/images?q=tbn:ANd9GcTwJC4l9Xcd3Nzef2QEp5B1NTtUVR-EuJYBTpIuBOl5rRnWdMz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23" y="4000480"/>
            <a:ext cx="3038479" cy="28575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15074" y="4429132"/>
            <a:ext cx="2857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Nature, 1975</a:t>
            </a:r>
            <a:endParaRPr lang="ru-RU" sz="12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571868" y="4071942"/>
            <a:ext cx="714380" cy="150019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000496" y="285728"/>
          <a:ext cx="46434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735"/>
                <a:gridCol w="23217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z-Latn-AZ" b="1" dirty="0" smtClean="0">
                          <a:latin typeface="Times New Roman" pitchFamily="18" charset="0"/>
                          <a:cs typeface="Times New Roman" pitchFamily="18" charset="0"/>
                        </a:rPr>
                        <a:t>RRM1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b="1" dirty="0" smtClean="0">
                          <a:latin typeface="Times New Roman" pitchFamily="18" charset="0"/>
                          <a:cs typeface="Times New Roman" pitchFamily="18" charset="0"/>
                        </a:rPr>
                        <a:t>R-davamlı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z-Latn-AZ" b="1" dirty="0" smtClean="0">
                          <a:latin typeface="Times New Roman" pitchFamily="18" charset="0"/>
                          <a:cs typeface="Times New Roman" pitchFamily="18" charset="0"/>
                        </a:rPr>
                        <a:t>Overexpression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Gemcitabine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6" descr="http://origin-ars.els-cdn.com/content/image/1-s2.0-S1470204510702448-g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643050"/>
            <a:ext cx="7786742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71414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TUBB3</a:t>
            </a:r>
          </a:p>
          <a:p>
            <a:pPr algn="ctr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Tubulin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beta-3 chain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42852"/>
          <a:ext cx="464347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735"/>
                <a:gridCol w="232173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TUBB3- </a:t>
                      </a:r>
                      <a:r>
                        <a:rPr lang="az-Latn-AZ" sz="1600" b="1" kern="1200" noProof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Tubulin </a:t>
                      </a:r>
                      <a:r>
                        <a:rPr lang="az-Latn-AZ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beta-3 chain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R-davamlı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z-Latn-A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Overexpresson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Taxanes, Vinorelbine, Paclitaxel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9526" t="17578" r="25706" b="33079"/>
          <a:stretch>
            <a:fillRect/>
          </a:stretch>
        </p:blipFill>
        <p:spPr bwMode="auto">
          <a:xfrm>
            <a:off x="71406" y="1857364"/>
            <a:ext cx="80010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Farmakoterapiyada istifadə edilən molekular-genetik metodlar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711099"/>
            <a:ext cx="80010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z-Latn-AZ" sz="3600" dirty="0" smtClean="0">
                <a:latin typeface="Times New Roman" pitchFamily="18" charset="0"/>
                <a:cs typeface="Times New Roman" pitchFamily="18" charset="0"/>
              </a:rPr>
              <a:t>PCR        RT-PCRs        sekvins        </a:t>
            </a:r>
            <a:r>
              <a:rPr lang="az-Latn-A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NGS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143372" y="2000240"/>
            <a:ext cx="785818" cy="7143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500166" y="2000240"/>
            <a:ext cx="857256" cy="7143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357950" y="2000240"/>
            <a:ext cx="785818" cy="7143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762280" y="450375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az-Latn-AZ" b="0" dirty="0" smtClean="0">
                          <a:solidFill>
                            <a:srgbClr val="FF0000"/>
                          </a:solidFill>
                        </a:rPr>
                        <a:t>AKT1</a:t>
                      </a:r>
                      <a:endParaRPr lang="ru-RU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b="0" dirty="0" smtClean="0">
                          <a:solidFill>
                            <a:srgbClr val="FF0000"/>
                          </a:solidFill>
                        </a:rPr>
                        <a:t>CDH1</a:t>
                      </a:r>
                      <a:endParaRPr lang="ru-RU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FBXW7</a:t>
                      </a:r>
                      <a:endParaRPr lang="ru-RU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KRAS</a:t>
                      </a:r>
                      <a:endParaRPr lang="ru-RU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z-Latn-AZ" dirty="0" smtClean="0">
                          <a:solidFill>
                            <a:srgbClr val="FF0000"/>
                          </a:solidFill>
                        </a:rPr>
                        <a:t>APC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dirty="0" smtClean="0">
                          <a:solidFill>
                            <a:srgbClr val="FF0000"/>
                          </a:solidFill>
                        </a:rPr>
                        <a:t>CDKN2A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FGFR1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NRAS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z-Latn-AZ" dirty="0" smtClean="0">
                          <a:solidFill>
                            <a:srgbClr val="FF0000"/>
                          </a:solidFill>
                        </a:rPr>
                        <a:t>BRAF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dirty="0" smtClean="0">
                          <a:solidFill>
                            <a:srgbClr val="FF0000"/>
                          </a:solidFill>
                        </a:rPr>
                        <a:t>CTNNB1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FGFR2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PIK3CA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z-Latn-AZ" dirty="0" smtClean="0">
                          <a:solidFill>
                            <a:srgbClr val="FF0000"/>
                          </a:solidFill>
                        </a:rPr>
                        <a:t>BRCA1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dirty="0" smtClean="0">
                          <a:solidFill>
                            <a:srgbClr val="FF0000"/>
                          </a:solidFill>
                        </a:rPr>
                        <a:t>EGFR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HRAS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PTEN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z-Latn-AZ" dirty="0" smtClean="0">
                          <a:solidFill>
                            <a:srgbClr val="FF0000"/>
                          </a:solidFill>
                        </a:rPr>
                        <a:t>BRCA2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dirty="0" smtClean="0">
                          <a:solidFill>
                            <a:srgbClr val="FF0000"/>
                          </a:solidFill>
                        </a:rPr>
                        <a:t>ERBB2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KIT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TP53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500826" y="6286520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Süd vəzi xərcəngi paneli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7715272" y="2500306"/>
            <a:ext cx="45719" cy="185738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Genetik testlərin istifadə edilməsi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2285992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dirty="0" smtClean="0">
                <a:latin typeface="Times New Roman" pitchFamily="18" charset="0"/>
                <a:cs typeface="Times New Roman" pitchFamily="18" charset="0"/>
              </a:rPr>
              <a:t>Diaqnostik,  proqnostik,  profilaktik,  terapeftik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Analizlərin laboratoriyaya təqdim edilmə forması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428736"/>
            <a:ext cx="7858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Perif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ral qan (2ml, EDTA)</a:t>
            </a:r>
          </a:p>
          <a:p>
            <a:pPr marL="342900" indent="-342900"/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Parafinli şiş toxması (arxivləşmə müddəti 5 ildən yuxarı olmayan parafin bloklar)</a:t>
            </a:r>
          </a:p>
          <a:p>
            <a:pPr marL="342900" indent="-342900"/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3"/>
            </a:pP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Təzə şiş toxması (xüsusi mayedə)</a:t>
            </a:r>
          </a:p>
          <a:p>
            <a:pPr marL="342900" indent="-342900"/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4.    İstənilən biomaterial (xüsusui mayedə)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71682" name="AutoShape 2" descr="data:image/jpeg;base64,/9j/4AAQSkZJRgABAQAAAQABAAD/2wCEAAkGBw8PDxANDRQMDQ0NDQ8MDQ0MDw8NDQ0PFBEWFhQRFBQYHCggGCYlHRQUIjIhJSorLjIxFyszODQsQywtLisBCgoKDg0OFA8PFCwcHBwsLCwsLy4vLSwsLC4sLCwsLSssLCwsLC4rLCwsLywuNywsLC8tLCwsLCwtLC4sLCwsLP/AABEIAKAAoAMBEQACEQEDEQH/xAAbAAADAQEBAQEAAAAAAAAAAAADBAUCBgEAB//EADUQAAICAQEFBgQEBgMAAAAAAAECAAMEEQUSITFREyIyQWGBBhRCkSNiceEzUqGxwfBTcpL/xAAZAQADAQEBAAAAAAAAAAAAAAAAAQIDBAX/xAAxEQEBAAIBAwMCBAUDBQAAAAAAAQIRAyExQQQSUWFxEyKB0RQykaHBseHwQlJicvH/2gAMAwEAAhEDEQA/APydROxxbbAgQirGQirAhFWMNhIAQVwDQrgGhVAPeygH3ZQDJrgGTXAMFIgGyQAbJAwysRhssAwREbBERjKJSBFWMCqsZCqkAKtcCGWuAFWqAFWmINiiBvewgHxogGDRABtTABNVAAtXGAmSIAskDCZYgGywMNhEY6rKQMqxgZEgQyJAGErgRlKYGOlERjpjwAox4j018vDZ6eHHgNMNjwLT6nZ7WFt0cEQ2Ox5Io5kw2cmyuVi7nBiB03tVH3PCGy0UtoI4HhGRV64AB0gAHWBgssQDYQMwiykjosZDokCNVVwBuqmIzlVERm68eLZ6MpjRbVoZcaLZ6b+Wi2NPDjQ2NBPjR7Dodi7IVKHttBPbDcCjgdwHifXiBp/1itEnlyu1sY72viTiEceF+v6HqPKOUWEKMBiDu+AfQeRP5T9MpJHJxip04+mo0P2gkjZXGCzrAAOsDAYRA0iy0mK1gRqpIA9TVEZ6mmI1CmiTaqQ9Vjydq0arxotq0YXGi2em/lotnp4caGxoXA2X21gTkvidh9Kjmf8Aesey14NbezCLa0TuUiq0PXw4BdzdI/TUj3mV5NZSXtXXx+mufFlcf5pZ0+mr/dyzLYWO4QO0PeVgGQgctV9OvObOOdOxzEwXfUKgUVjU6N3G9zxX+sexZNIW23VyNFKka7w1DLrwAA9gNZU35Z3WuiFdXKSStSALOsAXcQM3WspBqpYEeprgajRVJpxSx6YqqKVFEja5FCnHk2rkO1Y0W1aMJjSdq038tDZ6eNjw2WlnBwuxpLHg9uhOvNV+lf66+8LfB4zy474puC3444AntteoUKpI+3H2mXJdWV2+lxvJjyYy2XpZ95vRPOtrxV3rRvdpwqVOLsR9AH9o7n+H0vWeP2LHgvqr78OmX/V8f+37xT2nZ2FC0qCttqiy0HxICNVQ+vWb49t15/LqZXGeHHZFM0lZJt9Uaan3JGRGxYwXcRA3WstBylIgo49cRqmNVEqK2NTIq4qY9Mi1pIo0USbVyHqqJO1SGUoiPQgx4HoXCw9+zQ8VTR36H+Vffn7esf1K9bob4hzqaEL3ulaKCSXYLrJuUndphx5Z3WM2/JtrZ1uZl4l2GthXtHoovvQ14z2upLHU8WAVfIeUxyvuyln2elwYzi4uTG3dmrdfTt1+7pNi/DqYhOVklsnIrAAewaAeS11r9IP30E0w49Xr1rl9R6u5Y32z2z4/ctnBnYs53nYlmPUmdG3maR8mqVE2JWTXLiamZCRpT7ljBOwQByoSkH8dYBUxkk1UVsWuTVRYxa5nWkitjVSa0ilRVIXD9VMSjSUyTeuu6NdNfIAc2J5CE6i9E7aO0+w0xa3qrufU2ZF2q0V2N4VZtOBPID8v3jkz66n/AMdvpfTS4/i8k3PEnfL5/SfKDm7OAdfnMfLstU75vqs+drLdQgAYf+TI9vmzq2vqLZ7OPLGY/Fmv3/1CHYZO09nU49r5C0/NZV4dyTUVRVUMpGqk7zc+kOnux1R+ecPLcsJNyTpO+1ja9/bWHd/hUkqmnJ3+p/8AE6p0jx71v2RcmqOFUjKrlxFR8quVEVJyUloTb1gRG0RmbpEpmo4wgatirIqos4iSauLOKkzrWK+MkirinRXJXD9VclRgLEbyhN5976ayQvq/mfbl7mV2hd65nZbPv5rIVe1sqxTRd/AyUVVG5rp3SOuh4HiD5YTvdPT5dXHD3TpqdZ3n+1+P7ibLwvE2zrPlrKz+Ls/KUtSmvlu66166HRkJX0Mc/wDHp9GXJua/Gnul7ZTv/Xz9r1SdkZdmVkZOeVVHuVdn4wVu0C11km60PoNQSQAfQx8X5srnfB+s1w8WHBj3v5r/AI/t1/VYsoCqFXko0E33t52tTSXlJHE1Hy0lxnUbLSXGdR8lZSal3iNJC4Rg1TKQpYwgaviiRVRZxBIrSLWIJFaRYxlkVpFTHWSuH61kqe3E8FXxud1fPTq3tCQrTFSBQFXkBoIHJpxeBaludtDD1KFMlbq7FHGu7slJb14EcPymY97Y9L+Ti4+STxqy+Zv/AJ9rojtfaDbSsGJjBa78cMmdtKok149R4MlZHj39PCf3k23O+2Tr5rbDDH02N5MrvC9ccb5v1+3z58Og2TgJVWu4u4gQV0pz3Khy/UnnOnUxkxnh5GfJly55cmd3a1kLGipOUsqIqNliXEVFyxKjOo2UJaKk5AlEn3CBGaZSFLGgcV8SRVRaxJFaRaxJFaRYxpFaRUx5K4frkqe4/HW08iNE14aJ19+f2jvwmdeqXtb4ooo7lYty8g+DHxENrt+unAD1PCZ3OeOrqw9Nlf5rMJrfXp/TzX578PfDuVm5udVlPZgrv0ZeVVUyvfabO13E3wdE0UsDprrrMphu2V6PL6jHDjwzxm51xm/prx5+er9Bq2dTUqYOKiU49XftVBpr0BPmT1P+J0YyYzo8fm5c+XPed3T1sCTsmVE1JypURUbLlxFRcuXGdRcqUipORKSn2wIamWhSxjEavimTVRZxGkVpFrEaZ1pFjGaRWkVMdpK4aZtRunw6b1nonT35feHbqffpHOZmecsLZZZ8piuQcd7azZi5Ccu+6sNzU8gdPfkOa25db0j1sMMeKe3Ge/Lz8z6Sa66+epivB7PXtcGm1DppbgWh98fzGt90/YtK9s/7Wf8AEZW9Oay/X95v/BH4KtrVtp5tKmuq/MXHx6ypU/gpu8VPEd5m4Q4ZLctD1+eUw4sc7u6t/rf9nV4tHZr3uLsd6w9WM2t287GaZuaKBNyGlJqVlNKiKjZbS4iouWZcZ1GyjLQk5BjJPtgQtJloUMdojVcVoqqLGI8irizivIrSVXxrJFaRUpt04/25n0EnS9qeTjEY1oPjep2bTru8gfTlM8usrbh/Lnjb8xD+H94YlHYKotbGqNmLYdKshCgG8Dp3W8idNNeY5GZTfh28lxt/PbrffzL8X5n+OxLaubVh473bPezFuDigbNZQyG5+SCkn8M9Cp3Tr5yblMZuf0a8fDny8kw5ZuXr7vpPO/P69fHRS+Ftm9hRTUeIx14nn2l7d6x/Xiec2wx9mEnlwep5/4jmy5O08fbx/Zbssj0xJ3WSiTciyOJtSsqyXEVHy3lRnUbKeXEVHyWlIS8gyiIWmAEqMpB6hoBSxniVFbFskVUWMW2RYuVVxrZNjSV0exK9fxW8CHu/mf9v8yL8NMflUyMpQjs/BFrZnPluhSTIvRrjLlZJ3r882R8T1rgV3ZLGm6nX5cab9jMSRuBebakMCP2nLLPZN9NPa5OPK8+UxnumXfX08/T5lUMPEyMm9doZ6rXkOu5h4o4/KVcdbLD5tx4Dy4+2vHhcsvfl4cfqebHi4/wCH4bvfe/P0n0/1dUjBVCryUaCa3q8+dOgVl0AUuuj0W0/IulaRalZNsqRNqTlWy5GdqPkvLQlZLxpTb2jBKwwDVZlJN0tAlCh4jU8a2I4q410mxcq1stWtsWtPEx09B1JkVcu3VZudXSqprpWndXzNh8yB5zDLKY9+7s4uDPk/lnT58Oe2ztHIyqmx6lOPXbrXZbbXbYxr892tQCdf1EwyzuU12n2ejw8GHDffbMsp2/NJPvveyvwDsej5X59wHvFtxW60a7qCxgu6vJSQNTpx9Y+LCWb8o9Zz5Y5/hzpj06fp5dHRbxLt4m68dF6Tos10eZ7t33XyKciLR7BfIj0Wyl18ei2n33x6Tam5F0uRFqVk2ypEWpWRZKRUy94yI2tAE7DA2kaUkzU0COU2QB+i2I1LHui0brPh/JNOPfkVqLbyRRTWddNSNST919tZhzb10jr9LMLnPfdRm8kMbbe0vZdQ2RUzU5SDnoyA6Eeg+058cNTff6+f1ejy8/uvt6Y/GN64/pf3/qXu2s6412ZRkB1prYtXegZwQOC7ykEHXqDHlbMblMkceGOXJjx58Wre2r++9z7U7sj8DCxcT/hpRrfzWsN4j21/3SacWPtwjn9Zy/ic+dnbZwZMrTDb45MNDYL5MNFsrbkStFaRvyI5E2p198qRFqbkXStJTr7IyT7njBSxoAs5iN8jRkYRoyM1vAjdVsAepuiN1XwvnruvjsQrMy3UljopdQQUJ8tQf6SMu+149Zoba2auor13HI1OugZRryI8xr/aRlx76zpW/HzyT25TeP8AzrPioWa9eTk10bqH5cizJsHeDaeCvXprxIPTSc1x/Fzk127/ALPSxzvpeC5e/fu/lnb73XhdOXqfPmTqeZJ5kzrseRK0MqLR7fHKi0NhPkx6Gy1mTHpOyduRHotkbr5Wi2RuujIjbZAiljwBaxoGXcxKeI0aR0aBDo8ZGK3jBqu2IG6r4aBo3q/Gxa3P8zL3vcydK93yZqyABuqFRSSxCjQEnmT1imEx7RefJlnZcrvwMuTDSdtjJhobfHJhobDbJhobAfIj0Wytl8Y2UtugRWy2AK2PAF3aBl3aIwXaJTxWjIVWjSMrQIZHjIdLIwOlsCHS6IxlvhoCjIgNtDIiPb45EAw18NAJr4EA90YAeyAAd4GA7xAB2gYLNEoJjEbKmAFVoyoqtGkVXgQqvGBVsgQi2RgQWwJsWwD3toB8bogybYGw1sAG1kAEzwMJniATNAwmaIwmaJQTGI3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 l="30747" t="50781" r="54978" b="23828"/>
          <a:stretch>
            <a:fillRect/>
          </a:stretch>
        </p:blipFill>
        <p:spPr bwMode="auto">
          <a:xfrm>
            <a:off x="6643702" y="4500570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715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Genetik analizin müalicə həkimi ücün daha rahat seçim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olu?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trickfist.com/article/thumb/funny-amp-embarrassing-moments-for-doc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85860"/>
            <a:ext cx="3676650" cy="36766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2428868"/>
            <a:ext cx="2214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Gen və ya gen qurupunun adı (testin adı), lazım olan mütasiyalar?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2428868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Müalicə prosesində İstifadə ediləcək dərmanın adı?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5072074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Hər iki </a:t>
            </a:r>
            <a:r>
              <a:rPr lang="az-Latn-AZ" sz="3200" smtClean="0">
                <a:latin typeface="Times New Roman" pitchFamily="18" charset="0"/>
                <a:cs typeface="Times New Roman" pitchFamily="18" charset="0"/>
              </a:rPr>
              <a:t>variant mümkündür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500166" y="3857628"/>
            <a:ext cx="785818" cy="1714512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7000892" y="3929066"/>
            <a:ext cx="785818" cy="1643074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571480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Farmakogenetik analiz müalicənin hansı mərhələsində daha faydalı ola bilər?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70" name="Picture 6" descr="http://cdn.themetapicture.com/media/funny-Doctor-House-brain.jpg"/>
          <p:cNvPicPr>
            <a:picLocks noChangeAspect="1" noChangeArrowheads="1"/>
          </p:cNvPicPr>
          <p:nvPr/>
        </p:nvPicPr>
        <p:blipFill>
          <a:blip r:embed="rId2" cstate="print"/>
          <a:srcRect l="7999" t="8135" r="10000" b="4012"/>
          <a:stretch>
            <a:fillRect/>
          </a:stretch>
        </p:blipFill>
        <p:spPr bwMode="auto">
          <a:xfrm>
            <a:off x="71406" y="1928802"/>
            <a:ext cx="2928990" cy="38576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3504" y="285749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Həkimin qərarı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18279" t="19711" r="34420" b="27350"/>
          <a:stretch>
            <a:fillRect/>
          </a:stretch>
        </p:blipFill>
        <p:spPr bwMode="auto">
          <a:xfrm>
            <a:off x="0" y="142852"/>
            <a:ext cx="892971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6675" t="20513" r="30412" b="20798"/>
          <a:stretch>
            <a:fillRect/>
          </a:stretch>
        </p:blipFill>
        <p:spPr bwMode="auto">
          <a:xfrm>
            <a:off x="0" y="571480"/>
            <a:ext cx="91440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144960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az-Latn-AZ" sz="2400" dirty="0" smtClean="0">
                <a:latin typeface="Times New Roman" pitchFamily="18" charset="0"/>
                <a:cs typeface="Times New Roman" pitchFamily="18" charset="0"/>
              </a:rPr>
              <a:t>Analizlərin kecirilmə müddəti</a:t>
            </a:r>
          </a:p>
          <a:p>
            <a:pPr marL="457200" indent="-457200">
              <a:buAutoNum type="arabicPeriod" startAt="2"/>
            </a:pPr>
            <a:r>
              <a:rPr lang="az-Latn-AZ" sz="2400" dirty="0" smtClean="0">
                <a:latin typeface="Times New Roman" pitchFamily="18" charset="0"/>
                <a:cs typeface="Times New Roman" pitchFamily="18" charset="0"/>
              </a:rPr>
              <a:t>Analizlərin dəqiqliyi</a:t>
            </a:r>
          </a:p>
          <a:p>
            <a:pPr marL="457200" indent="-457200">
              <a:buAutoNum type="arabicPeriod" startAt="3"/>
            </a:pPr>
            <a:r>
              <a:rPr lang="az-Latn-AZ" sz="2400" dirty="0" smtClean="0">
                <a:latin typeface="Times New Roman" pitchFamily="18" charset="0"/>
                <a:cs typeface="Times New Roman" pitchFamily="18" charset="0"/>
              </a:rPr>
              <a:t>İnterpretasiya</a:t>
            </a:r>
          </a:p>
          <a:p>
            <a:pPr marL="457200" indent="-457200"/>
            <a:r>
              <a:rPr lang="az-Latn-AZ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http://trickfist.com/article/thumb/funny-amp-embarrassing-moments-for-doc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00240"/>
            <a:ext cx="3676650" cy="367665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hemcases.com/cisplat/images/19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71414"/>
            <a:ext cx="8786842" cy="4886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8016" y="6305156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www.oncogenetics.org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285860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RT-PCR və İHK analizləri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http://cdn.themetapicture.com/media/funny-Doctor-House-b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3571900" cy="43910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92867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/>
              <a:t>Diagnostik, proqnostik, profilaktik və müalicəvı effecti</a:t>
            </a:r>
            <a:endParaRPr lang="ru-RU" dirty="0"/>
          </a:p>
        </p:txBody>
      </p:sp>
    </p:spTree>
  </p:cSld>
  <p:clrMapOvr>
    <a:masterClrMapping/>
  </p:clrMapOvr>
  <p:transition spd="slow" advTm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astedGraphic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76" y="209848"/>
            <a:ext cx="7775575" cy="637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m0500_487_I1 pharm sequ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4699000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355600"/>
            <a:ext cx="8223250" cy="6842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az-Latn-AZ" sz="2800" b="1" dirty="0" smtClean="0">
                <a:latin typeface="Times New Roman" pitchFamily="18" charset="0"/>
                <a:cs typeface="Times New Roman" pitchFamily="18" charset="0"/>
              </a:rPr>
              <a:t>Farmakogenetika/framakogenomika hədəf genləri</a:t>
            </a:r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33400" y="1600200"/>
            <a:ext cx="2514600" cy="15240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1" lang="az-Latn-AZ" sz="2400" b="1" dirty="0" smtClean="0">
                <a:solidFill>
                  <a:srgbClr val="000000"/>
                </a:solidFill>
                <a:latin typeface="Times New Roman" pitchFamily="18" charset="0"/>
              </a:rPr>
              <a:t>Dərman</a:t>
            </a:r>
            <a:r>
              <a:rPr kumimoji="1"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kumimoji="1" lang="az-Latn-AZ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kumimoji="1" lang="az-Latn-AZ" sz="2400" b="1" dirty="0" smtClean="0">
                <a:solidFill>
                  <a:srgbClr val="000000"/>
                </a:solidFill>
                <a:latin typeface="Times New Roman" pitchFamily="18" charset="0"/>
              </a:rPr>
              <a:t> hədəf olan gen</a:t>
            </a:r>
            <a:endParaRPr kumimoji="1"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096000" y="1600200"/>
            <a:ext cx="2514600" cy="1524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1" lang="az-Latn-AZ" sz="2400" b="1" dirty="0" smtClean="0">
                <a:solidFill>
                  <a:srgbClr val="000000"/>
                </a:solidFill>
                <a:latin typeface="Times New Roman" pitchFamily="18" charset="0"/>
              </a:rPr>
              <a:t>Dərman </a:t>
            </a:r>
          </a:p>
          <a:p>
            <a:pPr algn="ctr"/>
            <a:r>
              <a:rPr kumimoji="1" lang="az-Latn-AZ" sz="2400" b="1" dirty="0" smtClean="0">
                <a:solidFill>
                  <a:srgbClr val="000000"/>
                </a:solidFill>
                <a:latin typeface="Times New Roman" pitchFamily="18" charset="0"/>
              </a:rPr>
              <a:t>metobolizmində </a:t>
            </a:r>
          </a:p>
          <a:p>
            <a:pPr algn="ctr"/>
            <a:r>
              <a:rPr kumimoji="1" lang="az-Latn-AZ" sz="2400" b="1" dirty="0" smtClean="0">
                <a:solidFill>
                  <a:srgbClr val="000000"/>
                </a:solidFill>
                <a:latin typeface="Times New Roman" pitchFamily="18" charset="0"/>
              </a:rPr>
              <a:t>Iştirak edən genlər </a:t>
            </a:r>
            <a:endParaRPr kumimoji="1"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276600" y="1600200"/>
            <a:ext cx="2514600" cy="1524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1" lang="az-Latn-AZ" sz="2400" b="1" dirty="0" smtClean="0">
                <a:solidFill>
                  <a:srgbClr val="000000"/>
                </a:solidFill>
                <a:latin typeface="Times New Roman" pitchFamily="18" charset="0"/>
              </a:rPr>
              <a:t>Dərman </a:t>
            </a:r>
          </a:p>
          <a:p>
            <a:pPr algn="ctr"/>
            <a:r>
              <a:rPr kumimoji="1" lang="az-Latn-AZ" sz="2400" b="1" dirty="0" smtClean="0">
                <a:solidFill>
                  <a:srgbClr val="000000"/>
                </a:solidFill>
                <a:latin typeface="Times New Roman" pitchFamily="18" charset="0"/>
              </a:rPr>
              <a:t>transportunda</a:t>
            </a:r>
          </a:p>
          <a:p>
            <a:pPr algn="ctr"/>
            <a:r>
              <a:rPr kumimoji="1" lang="az-Latn-AZ" sz="2400" b="1" dirty="0" smtClean="0">
                <a:solidFill>
                  <a:srgbClr val="000000"/>
                </a:solidFill>
                <a:latin typeface="Times New Roman" pitchFamily="18" charset="0"/>
              </a:rPr>
              <a:t> iştirak edən genlər</a:t>
            </a:r>
            <a:endParaRPr kumimoji="1"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9702" name="AutoShape 6"/>
          <p:cNvCxnSpPr>
            <a:cxnSpLocks noChangeShapeType="1"/>
            <a:stCxn id="29699" idx="0"/>
            <a:endCxn id="29701" idx="0"/>
          </p:cNvCxnSpPr>
          <p:nvPr/>
        </p:nvCxnSpPr>
        <p:spPr bwMode="auto">
          <a:xfrm rot="5400000" flipV="1">
            <a:off x="3556794" y="57944"/>
            <a:ext cx="1588" cy="3086100"/>
          </a:xfrm>
          <a:prstGeom prst="bentConnector3">
            <a:avLst>
              <a:gd name="adj1" fmla="val -144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9703" name="AutoShape 7"/>
          <p:cNvCxnSpPr>
            <a:cxnSpLocks noChangeShapeType="1"/>
            <a:stCxn id="29701" idx="0"/>
            <a:endCxn id="29700" idx="0"/>
          </p:cNvCxnSpPr>
          <p:nvPr/>
        </p:nvCxnSpPr>
        <p:spPr bwMode="auto">
          <a:xfrm rot="5400000" flipV="1">
            <a:off x="6685757" y="15081"/>
            <a:ext cx="1588" cy="3171825"/>
          </a:xfrm>
          <a:prstGeom prst="bentConnector3">
            <a:avLst>
              <a:gd name="adj1" fmla="val -14400005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5143500" y="3733800"/>
            <a:ext cx="35814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1" lang="az-Latn-AZ" sz="2400" b="1" dirty="0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kumimoji="1"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ARMACOKINETI</a:t>
            </a:r>
            <a:r>
              <a:rPr kumimoji="1" lang="az-Latn-AZ" sz="2400" b="1" dirty="0" smtClean="0">
                <a:solidFill>
                  <a:srgbClr val="000000"/>
                </a:solidFill>
                <a:latin typeface="Times New Roman" pitchFamily="18" charset="0"/>
              </a:rPr>
              <a:t>KA</a:t>
            </a:r>
            <a:endParaRPr kumimoji="1"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495300" y="3733800"/>
            <a:ext cx="35814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1" lang="az-Latn-AZ" sz="2400" b="1" dirty="0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kumimoji="1"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ARMACODYNAMI</a:t>
            </a:r>
            <a:r>
              <a:rPr kumimoji="1" lang="az-Latn-AZ" sz="2400" b="1" dirty="0" smtClean="0">
                <a:solidFill>
                  <a:srgbClr val="000000"/>
                </a:solidFill>
                <a:latin typeface="Times New Roman" pitchFamily="18" charset="0"/>
              </a:rPr>
              <a:t>KA</a:t>
            </a:r>
            <a:endParaRPr kumimoji="1"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9706" name="AutoShape 10"/>
          <p:cNvCxnSpPr>
            <a:cxnSpLocks noChangeShapeType="1"/>
          </p:cNvCxnSpPr>
          <p:nvPr/>
        </p:nvCxnSpPr>
        <p:spPr bwMode="auto">
          <a:xfrm rot="16200000" flipH="1">
            <a:off x="1726407" y="3150393"/>
            <a:ext cx="609600" cy="55721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9707" name="AutoShape 11"/>
          <p:cNvCxnSpPr>
            <a:cxnSpLocks noChangeShapeType="1"/>
            <a:stCxn id="29700" idx="2"/>
            <a:endCxn id="29704" idx="0"/>
          </p:cNvCxnSpPr>
          <p:nvPr/>
        </p:nvCxnSpPr>
        <p:spPr bwMode="auto">
          <a:xfrm rot="5400000">
            <a:off x="7731919" y="3193256"/>
            <a:ext cx="609600" cy="47148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2743200" y="5257800"/>
            <a:ext cx="3657600" cy="1143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1" lang="az-Latn-AZ" sz="2400" b="1" dirty="0" smtClean="0">
                <a:solidFill>
                  <a:srgbClr val="000000"/>
                </a:solidFill>
                <a:latin typeface="Times New Roman" pitchFamily="18" charset="0"/>
              </a:rPr>
              <a:t>Effektliyi və toksikliyi</a:t>
            </a:r>
            <a:endParaRPr kumimoji="1"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9709" name="AutoShape 13"/>
          <p:cNvCxnSpPr>
            <a:cxnSpLocks noChangeShapeType="1"/>
          </p:cNvCxnSpPr>
          <p:nvPr/>
        </p:nvCxnSpPr>
        <p:spPr bwMode="auto">
          <a:xfrm>
            <a:off x="1676400" y="4648200"/>
            <a:ext cx="1905000" cy="609600"/>
          </a:xfrm>
          <a:prstGeom prst="straightConnector1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710" name="AutoShape 14"/>
          <p:cNvCxnSpPr>
            <a:cxnSpLocks noChangeShapeType="1"/>
          </p:cNvCxnSpPr>
          <p:nvPr/>
        </p:nvCxnSpPr>
        <p:spPr bwMode="auto">
          <a:xfrm flipH="1">
            <a:off x="5715000" y="4648200"/>
            <a:ext cx="2057400" cy="685800"/>
          </a:xfrm>
          <a:prstGeom prst="straightConnector1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711" name="AutoShape 15"/>
          <p:cNvCxnSpPr>
            <a:cxnSpLocks noChangeShapeType="1"/>
            <a:stCxn id="29701" idx="2"/>
            <a:endCxn id="29704" idx="0"/>
          </p:cNvCxnSpPr>
          <p:nvPr/>
        </p:nvCxnSpPr>
        <p:spPr bwMode="auto">
          <a:xfrm rot="16200000" flipH="1">
            <a:off x="6146007" y="2078831"/>
            <a:ext cx="609600" cy="270033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0" y="6400800"/>
            <a:ext cx="393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/>
              <a:t>Johnson JA.  Trends in Genetics 2003: 660-666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http://www.marshall.edu/wpmu/wcenter/files/2009/10/breast-genes1.jpg"/>
          <p:cNvPicPr>
            <a:picLocks noChangeAspect="1" noChangeArrowheads="1"/>
          </p:cNvPicPr>
          <p:nvPr/>
        </p:nvPicPr>
        <p:blipFill>
          <a:blip r:embed="rId2" cstate="print"/>
          <a:srcRect r="50633"/>
          <a:stretch>
            <a:fillRect/>
          </a:stretch>
        </p:blipFill>
        <p:spPr bwMode="auto">
          <a:xfrm>
            <a:off x="142844" y="142852"/>
            <a:ext cx="2786082" cy="4129096"/>
          </a:xfrm>
          <a:prstGeom prst="rect">
            <a:avLst/>
          </a:prstGeom>
          <a:noFill/>
        </p:spPr>
      </p:pic>
      <p:pic>
        <p:nvPicPr>
          <p:cNvPr id="7" name="Picture 4" descr="http://www.marshall.edu/wpmu/wcenter/files/2009/10/breast-genes1.jpg"/>
          <p:cNvPicPr>
            <a:picLocks noChangeAspect="1" noChangeArrowheads="1"/>
          </p:cNvPicPr>
          <p:nvPr/>
        </p:nvPicPr>
        <p:blipFill>
          <a:blip r:embed="rId2" cstate="print"/>
          <a:srcRect l="51899"/>
          <a:stretch>
            <a:fillRect/>
          </a:stretch>
        </p:blipFill>
        <p:spPr bwMode="auto">
          <a:xfrm>
            <a:off x="6357950" y="142852"/>
            <a:ext cx="2714644" cy="412909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000892" y="6376594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www.oncogenetics.org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2857488" y="2000240"/>
            <a:ext cx="3714776" cy="142876"/>
          </a:xfrm>
          <a:prstGeom prst="left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71802" y="171448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Hüceyrənin normal fəaliyyəti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4202" y="300037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Hüceyrənin onkohüceyrəyə çevrilməsi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3009888" y="3571876"/>
            <a:ext cx="3714776" cy="142876"/>
          </a:xfrm>
          <a:prstGeom prst="left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57161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Somatik mütasiyalar və irsən ötürülən (germline) mutasiyalr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mithlhhsb122.wikispaces.com/file/view/Mutations_chart.jpg/459071638/Mutations_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43099"/>
            <a:ext cx="3357586" cy="26574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357166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İrsən ötürülən və somatik mutasiyalar və onların növləri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0174"/>
            <a:ext cx="292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/>
              <a:t> </a:t>
            </a:r>
            <a:r>
              <a:rPr lang="az-Latn-A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tip      Mutant tip</a:t>
            </a:r>
            <a:r>
              <a:rPr lang="az-Latn-A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643306" y="2428868"/>
            <a:ext cx="57150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14810" y="2233190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Aktivləşdirici mutasiya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643306" y="3586164"/>
            <a:ext cx="571504" cy="57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86248" y="3447636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Sükutda olan mutaisya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0892" y="207167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Hüceyrə normal fəaliyyətini itirir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3292" y="3272853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Hüceyrə normal fəaliyyətinə davam edir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500826" y="2428868"/>
            <a:ext cx="42862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572264" y="3571876"/>
            <a:ext cx="50006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www.abcdefrance.com/2013Science/Science%20of%20ORIGINS/Pictos-Origins/DNA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785926"/>
            <a:ext cx="4286250" cy="4286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00042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dirty="0" smtClean="0"/>
              <a:t> </a:t>
            </a:r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DNA molekulunun monome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ləri və onların biri-biri ilə gen zəncirində əlaqəsi</a:t>
            </a:r>
            <a:r>
              <a:rPr lang="az-Latn-AZ" dirty="0" smtClean="0"/>
              <a:t> </a:t>
            </a:r>
            <a:endParaRPr lang="ru-RU" dirty="0"/>
          </a:p>
        </p:txBody>
      </p:sp>
      <p:pic>
        <p:nvPicPr>
          <p:cNvPr id="79876" name="Picture 4" descr="http://rachelkahn3b.edublogs.org/files/2011/11/3_16nucleotide-1u53hy2.jpg"/>
          <p:cNvPicPr>
            <a:picLocks noChangeAspect="1" noChangeArrowheads="1"/>
          </p:cNvPicPr>
          <p:nvPr/>
        </p:nvPicPr>
        <p:blipFill>
          <a:blip r:embed="rId3" cstate="print"/>
          <a:srcRect b="3030"/>
          <a:stretch>
            <a:fillRect/>
          </a:stretch>
        </p:blipFill>
        <p:spPr bwMode="auto">
          <a:xfrm>
            <a:off x="5799177" y="2143116"/>
            <a:ext cx="3059103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1203</Words>
  <Application>Microsoft Office PowerPoint</Application>
  <PresentationFormat>Экран (4:3)</PresentationFormat>
  <Paragraphs>286</Paragraphs>
  <Slides>54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6" baseType="lpstr">
      <vt:lpstr>Тема Office</vt:lpstr>
      <vt:lpstr>Image</vt:lpstr>
      <vt:lpstr>Farmakogenetika  və onun bəd xassəli şişlərin müalicəsində rolu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Farmakogenetika  </vt:lpstr>
      <vt:lpstr>Farmakogenomika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Cisplatin bound to DNA duplex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Farmakogenetika/framakogenomika hədəf genləri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555</cp:revision>
  <dcterms:created xsi:type="dcterms:W3CDTF">2013-11-07T09:23:12Z</dcterms:created>
  <dcterms:modified xsi:type="dcterms:W3CDTF">2014-10-25T14:47:53Z</dcterms:modified>
</cp:coreProperties>
</file>