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97" r:id="rId2"/>
    <p:sldId id="403" r:id="rId3"/>
    <p:sldId id="424" r:id="rId4"/>
    <p:sldId id="425" r:id="rId5"/>
    <p:sldId id="405" r:id="rId6"/>
    <p:sldId id="429" r:id="rId7"/>
    <p:sldId id="407" r:id="rId8"/>
    <p:sldId id="409" r:id="rId9"/>
    <p:sldId id="406" r:id="rId10"/>
    <p:sldId id="412" r:id="rId11"/>
    <p:sldId id="428" r:id="rId12"/>
    <p:sldId id="426" r:id="rId13"/>
    <p:sldId id="42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735" autoAdjust="0"/>
    <p:restoredTop sz="56085" autoAdjust="0"/>
  </p:normalViewPr>
  <p:slideViewPr>
    <p:cSldViewPr>
      <p:cViewPr varScale="1">
        <p:scale>
          <a:sx n="74" d="100"/>
          <a:sy n="74" d="100"/>
        </p:scale>
        <p:origin x="-190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4B14D-4E01-4515-8C91-4BF886F82E50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EB5B2-D19D-4995-BABF-837ED47D52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A802A-08E3-452C-B7B7-6C8D2B73B121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FFC99-A4E9-4C29-B1A5-1CC9152347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A802A-08E3-452C-B7B7-6C8D2B73B121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FFC99-A4E9-4C29-B1A5-1CC9152347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A802A-08E3-452C-B7B7-6C8D2B73B121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FFC99-A4E9-4C29-B1A5-1CC9152347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A802A-08E3-452C-B7B7-6C8D2B73B121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FFC99-A4E9-4C29-B1A5-1CC9152347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A802A-08E3-452C-B7B7-6C8D2B73B121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FFC99-A4E9-4C29-B1A5-1CC9152347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A802A-08E3-452C-B7B7-6C8D2B73B121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FFC99-A4E9-4C29-B1A5-1CC9152347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A802A-08E3-452C-B7B7-6C8D2B73B121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FFC99-A4E9-4C29-B1A5-1CC9152347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A802A-08E3-452C-B7B7-6C8D2B73B121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FFC99-A4E9-4C29-B1A5-1CC9152347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A802A-08E3-452C-B7B7-6C8D2B73B121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FFC99-A4E9-4C29-B1A5-1CC9152347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A802A-08E3-452C-B7B7-6C8D2B73B121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FFC99-A4E9-4C29-B1A5-1CC9152347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A802A-08E3-452C-B7B7-6C8D2B73B121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FFC99-A4E9-4C29-B1A5-1CC9152347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A802A-08E3-452C-B7B7-6C8D2B73B121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FFC99-A4E9-4C29-B1A5-1CC9152347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0232" y="428604"/>
            <a:ext cx="678661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az-Latn-AZ" sz="2000" dirty="0" smtClean="0">
                <a:latin typeface="Times New Roman" pitchFamily="18" charset="0"/>
                <a:cs typeface="Times New Roman" pitchFamily="18" charset="0"/>
              </a:rPr>
              <a:t>zərbaycan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az-Latn-AZ" sz="2000" dirty="0" smtClean="0">
                <a:latin typeface="Times New Roman" pitchFamily="18" charset="0"/>
                <a:cs typeface="Times New Roman" pitchFamily="18" charset="0"/>
              </a:rPr>
              <a:t>espublikası Səhiyyə Nazirliyi</a:t>
            </a:r>
          </a:p>
          <a:p>
            <a:pPr algn="ctr"/>
            <a:endParaRPr lang="az-Latn-AZ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az-Latn-AZ" sz="2000" dirty="0" smtClean="0">
                <a:latin typeface="Times New Roman" pitchFamily="18" charset="0"/>
                <a:cs typeface="Times New Roman" pitchFamily="18" charset="0"/>
              </a:rPr>
              <a:t>Milli Onko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az-Latn-AZ" sz="2000" dirty="0" smtClean="0">
                <a:latin typeface="Times New Roman" pitchFamily="18" charset="0"/>
                <a:cs typeface="Times New Roman" pitchFamily="18" charset="0"/>
              </a:rPr>
              <a:t>ogiya Mərkəzi</a:t>
            </a:r>
          </a:p>
          <a:p>
            <a:pPr algn="ctr"/>
            <a:endParaRPr lang="az-Latn-AZ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az-Latn-AZ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az-Latn-AZ" sz="2800" dirty="0" smtClean="0">
                <a:latin typeface="Times New Roman" pitchFamily="18" charset="0"/>
                <a:cs typeface="Times New Roman" pitchFamily="18" charset="0"/>
              </a:rPr>
              <a:t>Molekulyar Onkologiya Laboratoriyası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(MOL)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print"/>
          <a:srcRect l="18667" t="17578" r="63214" b="21875"/>
          <a:stretch>
            <a:fillRect/>
          </a:stretch>
        </p:blipFill>
        <p:spPr bwMode="auto">
          <a:xfrm>
            <a:off x="214282" y="2071678"/>
            <a:ext cx="235745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072330" y="6286520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dirty="0" smtClean="0">
                <a:latin typeface="Times New Roman" pitchFamily="18" charset="0"/>
                <a:cs typeface="Times New Roman" pitchFamily="18" charset="0"/>
              </a:rPr>
              <a:t>Bakı, 2014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>
                <a:ea typeface="新細明體" pitchFamily="18" charset="-120"/>
              </a:rPr>
              <a:t>BRCA1/2 mutated cancer</a:t>
            </a:r>
            <a:endParaRPr lang="en-US" sz="3600"/>
          </a:p>
        </p:txBody>
      </p:sp>
      <p:graphicFrame>
        <p:nvGraphicFramePr>
          <p:cNvPr id="58434" name="Group 66"/>
          <p:cNvGraphicFramePr>
            <a:graphicFrameLocks noGrp="1"/>
          </p:cNvGraphicFramePr>
          <p:nvPr>
            <p:ph sz="half" idx="1"/>
          </p:nvPr>
        </p:nvGraphicFramePr>
        <p:xfrm>
          <a:off x="1143000" y="1981200"/>
          <a:ext cx="6705600" cy="1402081"/>
        </p:xfrm>
        <a:graphic>
          <a:graphicData uri="http://schemas.openxmlformats.org/drawingml/2006/table">
            <a:tbl>
              <a:tblPr/>
              <a:tblGrid>
                <a:gridCol w="1676400"/>
                <a:gridCol w="1676400"/>
                <a:gridCol w="1752600"/>
                <a:gridCol w="1600200"/>
              </a:tblGrid>
              <a:tr h="639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Breast cancer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Ovarian cancer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Male breast cancer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BRCA1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60-80%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30-45%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1-5%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BRCA2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60-80%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10-20%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5-10%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8401" name="Text Box 33"/>
          <p:cNvSpPr txBox="1">
            <a:spLocks noChangeArrowheads="1"/>
          </p:cNvSpPr>
          <p:nvPr/>
        </p:nvSpPr>
        <p:spPr bwMode="auto">
          <a:xfrm>
            <a:off x="3048000" y="1524000"/>
            <a:ext cx="3016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>
                <a:ea typeface="新細明體" pitchFamily="18" charset="-120"/>
              </a:rPr>
              <a:t>BRCA1/2 carrier cancer risk</a:t>
            </a:r>
            <a:endParaRPr lang="en-US"/>
          </a:p>
        </p:txBody>
      </p:sp>
      <p:sp>
        <p:nvSpPr>
          <p:cNvPr id="58432" name="Text Box 64"/>
          <p:cNvSpPr txBox="1">
            <a:spLocks noChangeArrowheads="1"/>
          </p:cNvSpPr>
          <p:nvPr/>
        </p:nvSpPr>
        <p:spPr bwMode="auto">
          <a:xfrm>
            <a:off x="838200" y="3565525"/>
            <a:ext cx="7924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6213" indent="-176213" algn="l">
              <a:buFontTx/>
              <a:buChar char="•"/>
            </a:pPr>
            <a:r>
              <a:rPr lang="en-US" altLang="zh-TW" sz="2000" dirty="0">
                <a:ea typeface="新細明體" pitchFamily="18" charset="-120"/>
              </a:rPr>
              <a:t> BRCA1 and BRCA2 contribute to ~ 40% hereditary breast cancer</a:t>
            </a:r>
          </a:p>
          <a:p>
            <a:pPr marL="176213" indent="-176213" algn="l">
              <a:buFontTx/>
              <a:buChar char="•"/>
            </a:pPr>
            <a:r>
              <a:rPr lang="en-US" altLang="zh-TW" sz="2000" dirty="0">
                <a:ea typeface="新細明體" pitchFamily="18" charset="-120"/>
              </a:rPr>
              <a:t> </a:t>
            </a:r>
            <a:r>
              <a:rPr lang="en-US" altLang="zh-TW" sz="2000" dirty="0">
                <a:solidFill>
                  <a:srgbClr val="FF0000"/>
                </a:solidFill>
                <a:ea typeface="新細明體" pitchFamily="18" charset="-120"/>
              </a:rPr>
              <a:t>5-10%</a:t>
            </a:r>
            <a:r>
              <a:rPr lang="en-US" altLang="zh-TW" sz="2000" dirty="0">
                <a:ea typeface="新細明體" pitchFamily="18" charset="-120"/>
              </a:rPr>
              <a:t> breast cancer patient carry BRCA1 or BRCA2 mutations.</a:t>
            </a:r>
            <a:endParaRPr lang="en-US" sz="2000" dirty="0"/>
          </a:p>
        </p:txBody>
      </p:sp>
      <p:sp>
        <p:nvSpPr>
          <p:cNvPr id="58435" name="Text Box 67"/>
          <p:cNvSpPr txBox="1">
            <a:spLocks noChangeArrowheads="1"/>
          </p:cNvSpPr>
          <p:nvPr/>
        </p:nvSpPr>
        <p:spPr bwMode="auto">
          <a:xfrm>
            <a:off x="2895600" y="4572000"/>
            <a:ext cx="56430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/>
              <a:t>Adapted from Breast Cancer-Prognosis, Treatment and Prevention 2</a:t>
            </a:r>
            <a:r>
              <a:rPr lang="en-US" sz="1200" baseline="30000" dirty="0"/>
              <a:t>nd</a:t>
            </a:r>
            <a:r>
              <a:rPr lang="en-US" sz="1200" dirty="0"/>
              <a:t> Ed.,  Ch. 25, </a:t>
            </a:r>
            <a:r>
              <a:rPr lang="en-US" sz="1200" dirty="0">
                <a:solidFill>
                  <a:srgbClr val="FF0000"/>
                </a:solidFill>
              </a:rPr>
              <a:t>2008</a:t>
            </a:r>
          </a:p>
        </p:txBody>
      </p:sp>
    </p:spTree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itchFamily="18" charset="-120"/>
              </a:rPr>
              <a:t>BRCA1 and BRCA2 mutations</a:t>
            </a:r>
            <a:endParaRPr lang="en-US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1"/>
            <a:ext cx="8229600" cy="3700474"/>
          </a:xfrm>
        </p:spPr>
        <p:txBody>
          <a:bodyPr/>
          <a:lstStyle/>
          <a:p>
            <a:pPr marL="109538" indent="-109538">
              <a:buFontTx/>
              <a:buNone/>
            </a:pPr>
            <a:endParaRPr lang="en-US" altLang="zh-TW" sz="2400" dirty="0"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  <a:p>
            <a:pPr marL="109538" indent="-109538">
              <a:buFontTx/>
              <a:buNone/>
            </a:pPr>
            <a:r>
              <a:rPr lang="en-US" altLang="zh-TW" sz="2400" dirty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     </a:t>
            </a:r>
            <a:r>
              <a:rPr lang="en-US" altLang="zh-TW" sz="2400" dirty="0">
                <a:solidFill>
                  <a:srgbClr val="FF000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185delAG,</a:t>
            </a:r>
            <a:r>
              <a:rPr lang="en-US" altLang="zh-TW" sz="2400" dirty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altLang="zh-TW" sz="2400" dirty="0">
                <a:solidFill>
                  <a:srgbClr val="FF000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5382insC </a:t>
            </a:r>
            <a:r>
              <a:rPr lang="az-Latn-AZ" altLang="zh-TW" sz="2400" dirty="0" smtClean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(</a:t>
            </a:r>
            <a:r>
              <a:rPr lang="en-US" altLang="zh-TW" sz="2400" dirty="0" smtClean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BRCA1</a:t>
            </a:r>
            <a:r>
              <a:rPr lang="az-Latn-AZ" altLang="zh-TW" sz="2400" dirty="0" smtClean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)</a:t>
            </a:r>
            <a:r>
              <a:rPr lang="en-US" altLang="zh-TW" sz="2400" dirty="0" smtClean="0">
                <a:solidFill>
                  <a:srgbClr val="FF000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endParaRPr lang="en-US" altLang="zh-TW" sz="2400" dirty="0" smtClean="0">
              <a:solidFill>
                <a:srgbClr val="FF0000"/>
              </a:solidFill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  <a:p>
            <a:pPr marL="109538" indent="-109538">
              <a:buFontTx/>
              <a:buNone/>
            </a:pPr>
            <a:endParaRPr lang="en-US" altLang="zh-TW" sz="2400" dirty="0" smtClean="0">
              <a:solidFill>
                <a:srgbClr val="FF0000"/>
              </a:solidFill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  <a:p>
            <a:pPr marL="109538" indent="-109538">
              <a:buFontTx/>
              <a:buNone/>
            </a:pPr>
            <a:r>
              <a:rPr lang="en-US" altLang="zh-TW" sz="2400" dirty="0" smtClean="0">
                <a:solidFill>
                  <a:srgbClr val="FF000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altLang="zh-TW" sz="2400" dirty="0" smtClean="0">
                <a:solidFill>
                  <a:srgbClr val="FF000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   </a:t>
            </a:r>
            <a:r>
              <a:rPr lang="en-US" altLang="zh-TW" sz="2400" dirty="0" smtClean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altLang="zh-TW" sz="2400" dirty="0">
                <a:solidFill>
                  <a:srgbClr val="FF0000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6174delT</a:t>
            </a:r>
            <a:r>
              <a:rPr lang="en-US" altLang="zh-TW" sz="2400" dirty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az-Latn-AZ" altLang="zh-TW" sz="2400" dirty="0" smtClean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(</a:t>
            </a:r>
            <a:r>
              <a:rPr lang="en-US" altLang="zh-TW" sz="2400" dirty="0" smtClean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BRCA2</a:t>
            </a:r>
            <a:r>
              <a:rPr lang="az-Latn-AZ" altLang="zh-TW" sz="2400" dirty="0" smtClean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)</a:t>
            </a:r>
            <a:endParaRPr lang="en-US" altLang="zh-TW" sz="2400" dirty="0"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  <a:p>
            <a:pPr marL="109538" indent="-109538">
              <a:buFontTx/>
              <a:buNone/>
            </a:pPr>
            <a:endParaRPr lang="en-US" altLang="zh-TW" sz="2400" dirty="0"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72132" y="6121619"/>
            <a:ext cx="4000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Tulchin et al. Cancer Cell International </a:t>
            </a:r>
            <a:r>
              <a:rPr lang="fr-FR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2013,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 descr="C:\Documents and Settings\MOM pcr\Desktop\Новая папка231\IMG_5408.JPG"/>
          <p:cNvPicPr>
            <a:picLocks noChangeAspect="1" noChangeArrowheads="1"/>
          </p:cNvPicPr>
          <p:nvPr/>
        </p:nvPicPr>
        <p:blipFill>
          <a:blip r:embed="rId2" cstate="print"/>
          <a:srcRect r="43519"/>
          <a:stretch>
            <a:fillRect/>
          </a:stretch>
        </p:blipFill>
        <p:spPr bwMode="auto">
          <a:xfrm>
            <a:off x="71406" y="214290"/>
            <a:ext cx="3143272" cy="3357586"/>
          </a:xfrm>
          <a:prstGeom prst="rect">
            <a:avLst/>
          </a:prstGeom>
          <a:noFill/>
        </p:spPr>
      </p:pic>
      <p:pic>
        <p:nvPicPr>
          <p:cNvPr id="31750" name="Picture 6" descr="C:\Documents and Settings\MOM pcr\Desktop\Новая папка231\IMG_5393.JPG"/>
          <p:cNvPicPr>
            <a:picLocks noChangeAspect="1" noChangeArrowheads="1"/>
          </p:cNvPicPr>
          <p:nvPr/>
        </p:nvPicPr>
        <p:blipFill>
          <a:blip r:embed="rId3" cstate="print"/>
          <a:srcRect l="6211" r="9937"/>
          <a:stretch>
            <a:fillRect/>
          </a:stretch>
        </p:blipFill>
        <p:spPr bwMode="auto">
          <a:xfrm>
            <a:off x="3286116" y="245972"/>
            <a:ext cx="3857652" cy="2714644"/>
          </a:xfrm>
          <a:prstGeom prst="rect">
            <a:avLst/>
          </a:prstGeom>
          <a:noFill/>
        </p:spPr>
      </p:pic>
      <p:pic>
        <p:nvPicPr>
          <p:cNvPr id="31753" name="Picture 9" descr="C:\Documents and Settings\MOM pcr\Desktop\Новая папка231\IMG_5467.JPG"/>
          <p:cNvPicPr>
            <a:picLocks noChangeAspect="1" noChangeArrowheads="1"/>
          </p:cNvPicPr>
          <p:nvPr/>
        </p:nvPicPr>
        <p:blipFill>
          <a:blip r:embed="rId4" cstate="print"/>
          <a:srcRect l="15663"/>
          <a:stretch>
            <a:fillRect/>
          </a:stretch>
        </p:blipFill>
        <p:spPr bwMode="auto">
          <a:xfrm>
            <a:off x="71406" y="4000504"/>
            <a:ext cx="4143404" cy="278608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000892" y="71414"/>
            <a:ext cx="535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7143768" y="71414"/>
            <a:ext cx="200023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z-Latn-AZ" sz="1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Molekulyar Onkologia Laboratoriyası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z-Latn-AZ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24" y="2354041"/>
            <a:ext cx="7643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3600" dirty="0" smtClean="0">
                <a:latin typeface="Times New Roman" pitchFamily="18" charset="0"/>
                <a:cs typeface="Times New Roman" pitchFamily="18" charset="0"/>
              </a:rPr>
              <a:t>Diqqətinizə görə çox sağ olun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22511" t="48828" r="50585" b="19922"/>
          <a:stretch>
            <a:fillRect/>
          </a:stretch>
        </p:blipFill>
        <p:spPr bwMode="auto">
          <a:xfrm>
            <a:off x="4786314" y="3000372"/>
            <a:ext cx="428628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71472" y="500042"/>
            <a:ext cx="8501122" cy="2492990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az-Latn-AZ" sz="2800" dirty="0" smtClean="0">
                <a:latin typeface="Times New Roman" pitchFamily="18" charset="0"/>
                <a:cs typeface="Times New Roman" pitchFamily="18" charset="0"/>
              </a:rPr>
              <a:t>olekulyar Onkologiya Laboratoriyasının (MOL) əsas fəaliyyət istiqaməti:</a:t>
            </a:r>
          </a:p>
          <a:p>
            <a:endParaRPr lang="az-Latn-AZ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az-Latn-AZ" sz="2000" dirty="0" smtClean="0">
                <a:latin typeface="Times New Roman" pitchFamily="18" charset="0"/>
                <a:cs typeface="Times New Roman" pitchFamily="18" charset="0"/>
              </a:rPr>
              <a:t>bədxassəli şişlərin standart müalicə protokollarının fərdiləşdirilməsi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az-Latn-AZ" sz="2000" dirty="0" smtClean="0">
                <a:latin typeface="Times New Roman" pitchFamily="18" charset="0"/>
                <a:cs typeface="Times New Roman" pitchFamily="18" charset="0"/>
              </a:rPr>
              <a:t>farmakogenetik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test</a:t>
            </a:r>
            <a:r>
              <a:rPr lang="az-Latn-AZ" sz="2000" dirty="0" smtClean="0">
                <a:latin typeface="Times New Roman" pitchFamily="18" charset="0"/>
                <a:cs typeface="Times New Roman" pitchFamily="18" charset="0"/>
              </a:rPr>
              <a:t>lər), </a:t>
            </a:r>
          </a:p>
          <a:p>
            <a:pPr>
              <a:buFontTx/>
              <a:buChar char="-"/>
            </a:pPr>
            <a:r>
              <a:rPr lang="az-Latn-AZ" sz="2000" dirty="0" smtClean="0">
                <a:latin typeface="Times New Roman" pitchFamily="18" charset="0"/>
                <a:cs typeface="Times New Roman" pitchFamily="18" charset="0"/>
              </a:rPr>
              <a:t>profilaktik , </a:t>
            </a:r>
          </a:p>
          <a:p>
            <a:pPr>
              <a:buFontTx/>
              <a:buChar char="-"/>
            </a:pPr>
            <a:r>
              <a:rPr lang="az-Latn-AZ" sz="2000" dirty="0" smtClean="0">
                <a:latin typeface="Times New Roman" pitchFamily="18" charset="0"/>
                <a:cs typeface="Times New Roman" pitchFamily="18" charset="0"/>
              </a:rPr>
              <a:t>proqnostik  testlərin  onkoloji müalicə prosesinə tətbiq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sz="2000" dirty="0" smtClean="0">
                <a:latin typeface="Times New Roman" pitchFamily="18" charset="0"/>
                <a:cs typeface="Times New Roman" pitchFamily="18" charset="0"/>
              </a:rPr>
              <a:t>edilməsi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dir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357166"/>
            <a:ext cx="8643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2000" dirty="0" smtClean="0">
                <a:latin typeface="Times New Roman" pitchFamily="18" charset="0"/>
                <a:cs typeface="Times New Roman" pitchFamily="18" charset="0"/>
              </a:rPr>
              <a:t>Molekulyar Onkologiya Laboratoriyasının əsas baza avadanlığı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02" name="Picture 2" descr="http://www.bio-rad.com/webroot/web/images/lsr/products/amplification_pcr/product_overlay_content/global/amp_excit_emiss_wavelength_1.jpg"/>
          <p:cNvPicPr>
            <a:picLocks noChangeAspect="1" noChangeArrowheads="1"/>
          </p:cNvPicPr>
          <p:nvPr/>
        </p:nvPicPr>
        <p:blipFill>
          <a:blip r:embed="rId2"/>
          <a:srcRect l="3175" t="2689" r="6349"/>
          <a:stretch>
            <a:fillRect/>
          </a:stretch>
        </p:blipFill>
        <p:spPr bwMode="auto">
          <a:xfrm>
            <a:off x="0" y="3929066"/>
            <a:ext cx="4071934" cy="2928958"/>
          </a:xfrm>
          <a:prstGeom prst="rect">
            <a:avLst/>
          </a:prstGeom>
          <a:noFill/>
        </p:spPr>
      </p:pic>
      <p:pic>
        <p:nvPicPr>
          <p:cNvPr id="51204" name="Picture 4" descr="http://www.bio-rad.com/webroot/web/images/lsr/products/amplification_pcr/product_detail/global/lsr_cfx96touch_pdetail.jpg"/>
          <p:cNvPicPr>
            <a:picLocks noChangeAspect="1" noChangeArrowheads="1"/>
          </p:cNvPicPr>
          <p:nvPr/>
        </p:nvPicPr>
        <p:blipFill>
          <a:blip r:embed="rId3"/>
          <a:srcRect l="23936" r="17021"/>
          <a:stretch>
            <a:fillRect/>
          </a:stretch>
        </p:blipFill>
        <p:spPr bwMode="auto">
          <a:xfrm>
            <a:off x="214282" y="928670"/>
            <a:ext cx="2643206" cy="2876551"/>
          </a:xfrm>
          <a:prstGeom prst="rect">
            <a:avLst/>
          </a:prstGeom>
          <a:noFill/>
        </p:spPr>
      </p:pic>
      <p:pic>
        <p:nvPicPr>
          <p:cNvPr id="51206" name="Picture 6" descr="http://www.dia-m.ru/productphotos/3305big.jpg"/>
          <p:cNvPicPr>
            <a:picLocks noChangeAspect="1" noChangeArrowheads="1"/>
          </p:cNvPicPr>
          <p:nvPr/>
        </p:nvPicPr>
        <p:blipFill>
          <a:blip r:embed="rId4"/>
          <a:srcRect l="15585" r="12337" b="9532"/>
          <a:stretch>
            <a:fillRect/>
          </a:stretch>
        </p:blipFill>
        <p:spPr bwMode="auto">
          <a:xfrm>
            <a:off x="6500794" y="714356"/>
            <a:ext cx="2643206" cy="2214578"/>
          </a:xfrm>
          <a:prstGeom prst="rect">
            <a:avLst/>
          </a:prstGeom>
          <a:noFill/>
        </p:spPr>
      </p:pic>
      <p:pic>
        <p:nvPicPr>
          <p:cNvPr id="51210" name="Picture 10" descr="http://media.biocompare.com/m/37/Product/2724610-3-400x300.jpg"/>
          <p:cNvPicPr>
            <a:picLocks noChangeAspect="1" noChangeArrowheads="1"/>
          </p:cNvPicPr>
          <p:nvPr/>
        </p:nvPicPr>
        <p:blipFill>
          <a:blip r:embed="rId5"/>
          <a:srcRect l="11250" r="17500"/>
          <a:stretch>
            <a:fillRect/>
          </a:stretch>
        </p:blipFill>
        <p:spPr bwMode="auto">
          <a:xfrm>
            <a:off x="6429388" y="4000500"/>
            <a:ext cx="2714612" cy="28575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071802" y="1534057"/>
            <a:ext cx="3357586" cy="83099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z-Latn-AZ" sz="1600" dirty="0" smtClean="0">
                <a:latin typeface="Times New Roman" pitchFamily="18" charset="0"/>
                <a:cs typeface="Times New Roman" pitchFamily="18" charset="0"/>
              </a:rPr>
              <a:t>Bu avadanlıqların vasitəsi ilə istənilən gen milyonlarla gen molekulu içindən aşkar edilə bilər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20" y="3429000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b="1" dirty="0" smtClean="0">
                <a:latin typeface="Times New Roman" pitchFamily="18" charset="0"/>
                <a:cs typeface="Times New Roman" pitchFamily="18" charset="0"/>
              </a:rPr>
              <a:t>RT-PCR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1643042" y="3357562"/>
            <a:ext cx="71438" cy="1428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1643042" y="3714752"/>
            <a:ext cx="45719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7500958" y="3000372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b="1" dirty="0" smtClean="0">
                <a:latin typeface="Times New Roman" pitchFamily="18" charset="0"/>
                <a:cs typeface="Times New Roman" pitchFamily="18" charset="0"/>
              </a:rPr>
              <a:t>PCR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01024" y="4357694"/>
            <a:ext cx="1142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1400" b="1" dirty="0" smtClean="0">
                <a:latin typeface="Times New Roman" pitchFamily="18" charset="0"/>
                <a:cs typeface="Times New Roman" pitchFamily="18" charset="0"/>
              </a:rPr>
              <a:t>Elektrofarez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8358214" y="3357562"/>
            <a:ext cx="71438" cy="10001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Tm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7141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az-Latn-AZ" dirty="0" smtClean="0">
                <a:latin typeface="Times New Roman" pitchFamily="18" charset="0"/>
                <a:cs typeface="Times New Roman" pitchFamily="18" charset="0"/>
              </a:rPr>
              <a:t>Molekulyar Onkologiya Laboratoriyasında istifadə edilən baza proqram (HRM)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987966"/>
            <a:ext cx="46434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High Resolution Melt</a:t>
            </a:r>
            <a:r>
              <a:rPr lang="az-Latn-A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ing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software</a:t>
            </a:r>
            <a:r>
              <a:rPr lang="az-Latn-A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2012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Picture 2" descr="http://image.slidesharecdn.com/hrmanalysis-110801102939-phpapp01/95/slide-1-728.jpg?cb=1312238731"/>
          <p:cNvPicPr>
            <a:picLocks noChangeAspect="1" noChangeArrowheads="1"/>
          </p:cNvPicPr>
          <p:nvPr/>
        </p:nvPicPr>
        <p:blipFill>
          <a:blip r:embed="rId2"/>
          <a:srcRect l="13393" t="13107" r="68063" b="14077"/>
          <a:stretch>
            <a:fillRect/>
          </a:stretch>
        </p:blipFill>
        <p:spPr bwMode="auto">
          <a:xfrm>
            <a:off x="71406" y="1428736"/>
            <a:ext cx="1285884" cy="3571900"/>
          </a:xfrm>
          <a:prstGeom prst="rect">
            <a:avLst/>
          </a:prstGeom>
          <a:noFill/>
        </p:spPr>
      </p:pic>
      <p:pic>
        <p:nvPicPr>
          <p:cNvPr id="6" name="Picture 2" descr="http://image.slidesharecdn.com/hrmanalysis-110801102939-phpapp01/95/slide-1-728.jpg?cb=1312238731"/>
          <p:cNvPicPr>
            <a:picLocks noChangeAspect="1" noChangeArrowheads="1"/>
          </p:cNvPicPr>
          <p:nvPr/>
        </p:nvPicPr>
        <p:blipFill>
          <a:blip r:embed="rId2"/>
          <a:srcRect l="45330" t="13107"/>
          <a:stretch>
            <a:fillRect/>
          </a:stretch>
        </p:blipFill>
        <p:spPr bwMode="auto">
          <a:xfrm>
            <a:off x="1285852" y="1428736"/>
            <a:ext cx="3790928" cy="426243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500562" y="1500174"/>
            <a:ext cx="46434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dirty="0" smtClean="0">
                <a:latin typeface="Times New Roman" pitchFamily="18" charset="0"/>
                <a:cs typeface="Times New Roman" pitchFamily="18" charset="0"/>
              </a:rPr>
              <a:t>Proqram gen ardıcıllığını (</a:t>
            </a:r>
            <a:r>
              <a:rPr lang="az-Latn-A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az-Latn-A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T.</a:t>
            </a:r>
            <a:r>
              <a:rPr lang="az-Latn-A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C.</a:t>
            </a:r>
            <a:r>
              <a:rPr lang="az-Latn-A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az-Latn-AZ" dirty="0" smtClean="0">
                <a:latin typeface="Times New Roman" pitchFamily="18" charset="0"/>
                <a:cs typeface="Times New Roman" pitchFamily="18" charset="0"/>
              </a:rPr>
              <a:t>) müxtəlif ərimə temperaturuna əsaslanaraq  təyin edir</a:t>
            </a:r>
          </a:p>
          <a:p>
            <a:r>
              <a:rPr lang="az-Latn-AZ" dirty="0" smtClean="0">
                <a:latin typeface="Times New Roman" pitchFamily="18" charset="0"/>
                <a:cs typeface="Times New Roman" pitchFamily="18" charset="0"/>
              </a:rPr>
              <a:t>Bu proqramla ardıcıllığı öyrənilən ilk  gen BRCA1/2</a:t>
            </a:r>
          </a:p>
          <a:p>
            <a:r>
              <a:rPr lang="az-Latn-AZ" dirty="0" smtClean="0">
                <a:latin typeface="Times New Roman" pitchFamily="18" charset="0"/>
                <a:cs typeface="Times New Roman" pitchFamily="18" charset="0"/>
              </a:rPr>
              <a:t>Molekul çəkisi böyük olan genlərin strukturunu  öyrənmək və mutasiyaları aşkar etmək üçün bu  metoddan istifadə edilir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http://image.slidesharecdn.com/hrmanalysis-110801102939-phpapp01/95/slide-9-728.jpg?cb=1312238731"/>
          <p:cNvPicPr>
            <a:picLocks noChangeAspect="1" noChangeArrowheads="1"/>
          </p:cNvPicPr>
          <p:nvPr/>
        </p:nvPicPr>
        <p:blipFill>
          <a:blip r:embed="rId3"/>
          <a:srcRect l="21635" t="33495" r="30975" b="12621"/>
          <a:stretch>
            <a:fillRect/>
          </a:stretch>
        </p:blipFill>
        <p:spPr bwMode="auto">
          <a:xfrm>
            <a:off x="5715008" y="4071942"/>
            <a:ext cx="3286148" cy="2643206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2" y="785794"/>
          <a:ext cx="8858312" cy="56234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002"/>
                <a:gridCol w="1275429"/>
                <a:gridCol w="5526862"/>
                <a:gridCol w="631325"/>
                <a:gridCol w="928694"/>
              </a:tblGrid>
              <a:tr h="689755">
                <a:tc>
                  <a:txBody>
                    <a:bodyPr/>
                    <a:lstStyle/>
                    <a:p>
                      <a:r>
                        <a:rPr lang="az-Latn-AZ" dirty="0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z-Latn-AZ" dirty="0" smtClean="0">
                          <a:latin typeface="Times New Roman" pitchFamily="18" charset="0"/>
                          <a:cs typeface="Times New Roman" pitchFamily="18" charset="0"/>
                        </a:rPr>
                        <a:t>Testin adı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Latn-AZ" sz="1800" b="1" dirty="0" smtClean="0">
                          <a:latin typeface="Times New Roman"/>
                          <a:ea typeface="Calibri"/>
                        </a:rPr>
                        <a:t>Gen mutasiyalarina qarşı həssasliq </a:t>
                      </a:r>
                      <a:r>
                        <a:rPr lang="az-Latn-AZ" sz="1600" b="1" dirty="0" smtClean="0">
                          <a:latin typeface="Times New Roman"/>
                          <a:ea typeface="Calibri"/>
                        </a:rPr>
                        <a:t>(S)</a:t>
                      </a:r>
                      <a:r>
                        <a:rPr lang="az-Latn-AZ" sz="1800" b="1" dirty="0" smtClean="0">
                          <a:latin typeface="Times New Roman"/>
                          <a:ea typeface="Calibri"/>
                        </a:rPr>
                        <a:t> və ya dirənc </a:t>
                      </a:r>
                      <a:r>
                        <a:rPr lang="az-Latn-AZ" sz="1600" b="1" dirty="0" smtClean="0">
                          <a:latin typeface="Times New Roman"/>
                          <a:ea typeface="Calibri"/>
                        </a:rPr>
                        <a:t>(R)</a:t>
                      </a:r>
                      <a:r>
                        <a:rPr lang="az-Latn-AZ" sz="1800" b="1" dirty="0" smtClean="0">
                          <a:latin typeface="Times New Roman"/>
                          <a:ea typeface="Calibri"/>
                        </a:rPr>
                        <a:t>  verən dərmanlar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z-Latn-AZ" dirty="0" smtClean="0">
                          <a:latin typeface="Times New Roman" pitchFamily="18" charset="0"/>
                          <a:cs typeface="Times New Roman" pitchFamily="18" charset="0"/>
                        </a:rPr>
                        <a:t>Test sayı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z-Latn-A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Mutasiya </a:t>
                      </a:r>
                    </a:p>
                    <a:p>
                      <a:pPr algn="ctr"/>
                      <a:r>
                        <a:rPr lang="az-Latn-A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4364">
                <a:tc>
                  <a:txBody>
                    <a:bodyPr/>
                    <a:lstStyle/>
                    <a:p>
                      <a:pPr algn="l"/>
                      <a:r>
                        <a:rPr lang="az-Latn-A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z-Latn-AZ" sz="1000" b="1" i="1" dirty="0" smtClean="0">
                          <a:latin typeface="Calibri"/>
                          <a:ea typeface="Calibri"/>
                        </a:rPr>
                        <a:t>EGFR</a:t>
                      </a:r>
                      <a:endParaRPr lang="en-US" sz="1000" b="1" i="1" dirty="0" smtClean="0">
                        <a:latin typeface="Calibri"/>
                        <a:ea typeface="Calibri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z-Latn-AZ" sz="1200" i="1" dirty="0" smtClean="0">
                          <a:latin typeface="Times New Roman"/>
                          <a:ea typeface="Calibri"/>
                          <a:cs typeface="Times New Roman"/>
                        </a:rPr>
                        <a:t>Erlotinib (Tarceva)</a:t>
                      </a: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z-Latn-AZ" sz="1200" i="1" dirty="0" smtClean="0">
                          <a:latin typeface="Times New Roman"/>
                          <a:ea typeface="Calibri"/>
                          <a:cs typeface="Times New Roman"/>
                        </a:rPr>
                        <a:t>Gefitini (İressa)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z-Latn-A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z-Latn-A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az-Latn-A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  <a:p>
                      <a:pPr algn="ctr"/>
                      <a:r>
                        <a:rPr lang="az-Latn-A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S-mut.</a:t>
                      </a:r>
                    </a:p>
                  </a:txBody>
                  <a:tcPr/>
                </a:tc>
              </a:tr>
              <a:tr h="396609">
                <a:tc>
                  <a:txBody>
                    <a:bodyPr/>
                    <a:lstStyle/>
                    <a:p>
                      <a:pPr algn="l"/>
                      <a:r>
                        <a:rPr lang="az-Latn-A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z-Latn-AZ" sz="1000" b="1" i="1" dirty="0" smtClean="0">
                          <a:latin typeface="Calibri"/>
                          <a:ea typeface="Calibri"/>
                        </a:rPr>
                        <a:t>KRAS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8.3</a:t>
                      </a:r>
                      <a:r>
                        <a:rPr lang="en-US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6609">
                <a:tc>
                  <a:txBody>
                    <a:bodyPr/>
                    <a:lstStyle/>
                    <a:p>
                      <a:pPr algn="l"/>
                      <a:r>
                        <a:rPr lang="az-Latn-A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z-Latn-AZ" sz="1000" b="1" i="1" dirty="0">
                          <a:latin typeface="Times New Roman"/>
                          <a:ea typeface="Calibri"/>
                          <a:cs typeface="Times New Roman"/>
                        </a:rPr>
                        <a:t>BRAF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5762">
                <a:tc>
                  <a:txBody>
                    <a:bodyPr/>
                    <a:lstStyle/>
                    <a:p>
                      <a:pPr algn="l"/>
                      <a:r>
                        <a:rPr lang="az-Latn-AZ" sz="1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z-Latn-AZ" sz="1000" b="1" i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PIK3CA</a:t>
                      </a:r>
                      <a:endParaRPr lang="ru-RU" sz="1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z-Latn-AZ" sz="1000" i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(H1047R, H1047L, E542L, E545K, </a:t>
                      </a:r>
                      <a:r>
                        <a:rPr lang="az-Latn-AZ" sz="1000" i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E545</a:t>
                      </a:r>
                      <a:endParaRPr lang="ru-RU" sz="1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z-Latn-AZ" sz="1200" i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Trastuzumab (Herceptin™), Cetuximab (Erbitux™), Panitumumab (Vectibix™) Lapatinib (Tyverb/Tykerb™)</a:t>
                      </a: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6609">
                <a:tc>
                  <a:txBody>
                    <a:bodyPr/>
                    <a:lstStyle/>
                    <a:p>
                      <a:pPr algn="l"/>
                      <a:r>
                        <a:rPr lang="az-Latn-A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z-Latn-AZ" sz="1000" b="1" i="1" dirty="0">
                          <a:latin typeface="Times New Roman"/>
                          <a:ea typeface="Calibri"/>
                          <a:cs typeface="Times New Roman"/>
                        </a:rPr>
                        <a:t>UGT1A1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z-Latn-AZ" sz="1000" i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(İrsən ötürülən)</a:t>
                      </a:r>
                      <a:endParaRPr lang="ru-RU" sz="1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z-Latn-AZ" sz="1200" i="1" dirty="0">
                          <a:latin typeface="Times New Roman"/>
                          <a:ea typeface="Calibri"/>
                          <a:cs typeface="Times New Roman"/>
                        </a:rPr>
                        <a:t>İrrinotecan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50%</a:t>
                      </a:r>
                    </a:p>
                  </a:txBody>
                  <a:tcPr/>
                </a:tc>
              </a:tr>
              <a:tr h="344878">
                <a:tc>
                  <a:txBody>
                    <a:bodyPr/>
                    <a:lstStyle/>
                    <a:p>
                      <a:pPr algn="l"/>
                      <a:r>
                        <a:rPr lang="az-Latn-A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z-Latn-AZ" sz="1000" b="1" i="1" dirty="0">
                          <a:latin typeface="Times New Roman"/>
                          <a:ea typeface="Calibri"/>
                          <a:cs typeface="Times New Roman"/>
                        </a:rPr>
                        <a:t>RRM1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z-Latn-AZ" sz="1200" i="1" dirty="0">
                          <a:latin typeface="Times New Roman"/>
                          <a:ea typeface="Calibri"/>
                          <a:cs typeface="Times New Roman"/>
                        </a:rPr>
                        <a:t>Gemcitabine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4878">
                <a:tc>
                  <a:txBody>
                    <a:bodyPr/>
                    <a:lstStyle/>
                    <a:p>
                      <a:pPr algn="l"/>
                      <a:r>
                        <a:rPr lang="az-Latn-A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z-Latn-AZ" sz="1000" b="1" i="1" dirty="0">
                          <a:latin typeface="Times New Roman"/>
                          <a:ea typeface="Calibri"/>
                          <a:cs typeface="Times New Roman"/>
                        </a:rPr>
                        <a:t>TUBB3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z-Latn-AZ" sz="1200" i="1" dirty="0">
                          <a:latin typeface="Times New Roman"/>
                          <a:ea typeface="Calibri"/>
                          <a:cs typeface="Times New Roman"/>
                        </a:rPr>
                        <a:t>Taxanes, Vinorelbine, Paclitaxel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6609">
                <a:tc>
                  <a:txBody>
                    <a:bodyPr/>
                    <a:lstStyle/>
                    <a:p>
                      <a:pPr algn="l"/>
                      <a:r>
                        <a:rPr lang="az-Latn-A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z-Latn-AZ" sz="1000" b="1" i="1" dirty="0">
                          <a:latin typeface="Times New Roman"/>
                          <a:ea typeface="Calibri"/>
                          <a:cs typeface="Times New Roman"/>
                        </a:rPr>
                        <a:t>TYMS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z-Latn-AZ" sz="1200" i="1" dirty="0">
                          <a:latin typeface="Times New Roman"/>
                          <a:ea typeface="Calibri"/>
                          <a:cs typeface="Times New Roman"/>
                        </a:rPr>
                        <a:t>Fluoropyrimidinlərə (5-florouracil, capecitabine, tegafur) və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z-Latn-AZ" sz="1200" i="1" dirty="0">
                          <a:latin typeface="Times New Roman"/>
                          <a:ea typeface="Calibri"/>
                          <a:cs typeface="Times New Roman"/>
                        </a:rPr>
                        <a:t>Raltitrexed, Pemetrexed, MTX, Thiopurines, Leucovorin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94914">
                <a:tc>
                  <a:txBody>
                    <a:bodyPr/>
                    <a:lstStyle/>
                    <a:p>
                      <a:pPr algn="l"/>
                      <a:r>
                        <a:rPr lang="az-Latn-A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z-Latn-AZ" sz="1000" b="1" i="1" dirty="0">
                          <a:latin typeface="Times New Roman"/>
                          <a:ea typeface="Calibri"/>
                          <a:cs typeface="Times New Roman"/>
                        </a:rPr>
                        <a:t>ERCC1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z-Latn-AZ" sz="1200" i="1" dirty="0" smtClean="0">
                          <a:latin typeface="Times New Roman"/>
                          <a:ea typeface="Calibri"/>
                          <a:cs typeface="Times New Roman"/>
                        </a:rPr>
                        <a:t>Cisplatin,</a:t>
                      </a:r>
                      <a:r>
                        <a:rPr lang="az-Latn-AZ" sz="1100" i="0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az-Latn-AZ" sz="1200" i="1" dirty="0" smtClean="0">
                          <a:latin typeface="Times New Roman"/>
                          <a:ea typeface="Calibri"/>
                          <a:cs typeface="Times New Roman"/>
                        </a:rPr>
                        <a:t>Carboplatin,</a:t>
                      </a:r>
                      <a:r>
                        <a:rPr lang="az-Latn-AZ" sz="1200" i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az-Latn-AZ" sz="1200" i="1" dirty="0" smtClean="0">
                          <a:latin typeface="Times New Roman"/>
                          <a:ea typeface="Calibri"/>
                          <a:cs typeface="Times New Roman"/>
                        </a:rPr>
                        <a:t>Oxaliplatin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6609">
                <a:tc>
                  <a:txBody>
                    <a:bodyPr/>
                    <a:lstStyle/>
                    <a:p>
                      <a:pPr algn="l"/>
                      <a:r>
                        <a:rPr lang="az-Latn-A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z-Latn-AZ" sz="1000" b="1" i="1" dirty="0">
                          <a:latin typeface="Times New Roman"/>
                          <a:ea typeface="Calibri"/>
                          <a:cs typeface="Times New Roman"/>
                        </a:rPr>
                        <a:t>DPYD*2A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z-Latn-AZ" sz="1000" i="1" dirty="0"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az-Latn-AZ" sz="1000" i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İrsən ötürülən)</a:t>
                      </a:r>
                      <a:endParaRPr lang="ru-RU" sz="1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5-FU </a:t>
                      </a:r>
                      <a:r>
                        <a:rPr lang="az-Latn-AZ" sz="1200" i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əsaslı dərmanlara dirənc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61863">
                <a:tc>
                  <a:txBody>
                    <a:bodyPr/>
                    <a:lstStyle/>
                    <a:p>
                      <a:pPr algn="l"/>
                      <a:r>
                        <a:rPr lang="az-Latn-A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MGMT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z-Latn-AZ" sz="1000" i="1" dirty="0" smtClean="0">
                          <a:latin typeface="Times New Roman"/>
                          <a:ea typeface="Calibri"/>
                          <a:cs typeface="Times New Roman"/>
                        </a:rPr>
                        <a:t>(Methylation of promotor )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z-Latn-AZ" sz="1200" i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ru-RU" sz="1200" i="1" noProof="1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rocarbazine</a:t>
                      </a:r>
                      <a:r>
                        <a:rPr lang="ru-RU" sz="1200" i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az-Latn-AZ" sz="1200" i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ru-RU" sz="1200" i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treptozotocin</a:t>
                      </a:r>
                      <a:r>
                        <a:rPr lang="ru-RU" sz="1200" i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az-Latn-AZ" sz="1200" i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və T</a:t>
                      </a:r>
                      <a:r>
                        <a:rPr lang="ru-RU" sz="1200" i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emozolomide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857356" y="285728"/>
            <a:ext cx="64294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z-Latn-AZ" dirty="0" smtClean="0">
                <a:latin typeface="Times New Roman" pitchFamily="18" charset="0"/>
                <a:cs typeface="Times New Roman" pitchFamily="18" charset="0"/>
              </a:rPr>
              <a:t>Keçirilən farmakogenetik testlər haqqında məlumat (2013-2014)</a:t>
            </a:r>
          </a:p>
        </p:txBody>
      </p:sp>
    </p:spTree>
  </p:cSld>
  <p:clrMapOvr>
    <a:masterClrMapping/>
  </p:clrMapOvr>
  <p:transition spd="slow" advTm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carcinogenesis.com/articles/2012/11/1/images/JCarcinog_2012_11_1_4_93001_u2.jpg"/>
          <p:cNvPicPr/>
          <p:nvPr/>
        </p:nvPicPr>
        <p:blipFill>
          <a:blip r:embed="rId2" cstate="print"/>
          <a:srcRect l="5000" t="1562" r="5000" b="1562"/>
          <a:stretch>
            <a:fillRect/>
          </a:stretch>
        </p:blipFill>
        <p:spPr bwMode="auto">
          <a:xfrm>
            <a:off x="71406" y="2143116"/>
            <a:ext cx="385765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14348" y="285728"/>
            <a:ext cx="81439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2800" b="1" dirty="0" smtClean="0">
                <a:latin typeface="Times New Roman" pitchFamily="18" charset="0"/>
                <a:cs typeface="Times New Roman" pitchFamily="18" charset="0"/>
              </a:rPr>
              <a:t>PIK3CA</a:t>
            </a:r>
          </a:p>
          <a:p>
            <a:pPr algn="ctr"/>
            <a:r>
              <a:rPr lang="az-Latn-AZ" sz="2000" dirty="0" smtClean="0">
                <a:latin typeface="Times New Roman" pitchFamily="18" charset="0"/>
                <a:cs typeface="Times New Roman" pitchFamily="18" charset="0"/>
              </a:rPr>
              <a:t>(phosphoinositide-3-kinase, catalytic, alpha polypeptide)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429124" y="1571612"/>
            <a:ext cx="435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i="1" u="sng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H1047R; H1047L; E542L; E545K; E545;</a:t>
            </a:r>
            <a:endParaRPr lang="ru-RU" u="sng" dirty="0" smtClean="0">
              <a:solidFill>
                <a:srgbClr val="FF0000"/>
              </a:solidFill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286248" y="3000372"/>
            <a:ext cx="47863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i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Trastuzumab (Herceptin™), Cetuximab (Erbitux™), Panitumumab (Vectibix™), Lapatinib (Tyverb/Tykerb™)</a:t>
            </a:r>
            <a:endParaRPr lang="ru-RU" sz="1600" dirty="0" smtClean="0">
              <a:solidFill>
                <a:srgbClr val="FF0000"/>
              </a:solidFill>
              <a:ea typeface="Calibri"/>
              <a:cs typeface="Times New Roman"/>
            </a:endParaRPr>
          </a:p>
          <a:p>
            <a:endParaRPr lang="ru-RU" dirty="0"/>
          </a:p>
        </p:txBody>
      </p:sp>
    </p:spTree>
  </p:cSld>
  <p:clrMapOvr>
    <a:masterClrMapping/>
  </p:clrMapOvr>
  <p:transition spd="slow" advTm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2" y="1291545"/>
          <a:ext cx="4254687" cy="48793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2313"/>
                <a:gridCol w="1523085"/>
                <a:gridCol w="2139289"/>
              </a:tblGrid>
              <a:tr h="689755">
                <a:tc>
                  <a:txBody>
                    <a:bodyPr/>
                    <a:lstStyle/>
                    <a:p>
                      <a:r>
                        <a:rPr lang="az-Latn-AZ" dirty="0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z-Latn-AZ" dirty="0" smtClean="0">
                          <a:latin typeface="Times New Roman" pitchFamily="18" charset="0"/>
                          <a:cs typeface="Times New Roman" pitchFamily="18" charset="0"/>
                        </a:rPr>
                        <a:t>Testin adı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Latn-AZ" sz="1800" b="1" dirty="0" smtClean="0">
                          <a:latin typeface="Times New Roman"/>
                          <a:ea typeface="Calibri"/>
                        </a:rPr>
                        <a:t> Gen mutasiyalarına həssaslığı öyrənilən  dərmanlar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4364">
                <a:tc>
                  <a:txBody>
                    <a:bodyPr/>
                    <a:lstStyle/>
                    <a:p>
                      <a:pPr algn="l"/>
                      <a:r>
                        <a:rPr lang="az-Latn-A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z-Latn-AZ" sz="1000" b="1" i="1" dirty="0" smtClean="0">
                          <a:latin typeface="Calibri"/>
                          <a:ea typeface="Calibri"/>
                        </a:rPr>
                        <a:t>EGFR</a:t>
                      </a:r>
                      <a:endParaRPr lang="en-US" sz="1000" b="1" i="1" dirty="0" smtClean="0">
                        <a:latin typeface="Calibri"/>
                        <a:ea typeface="Calibri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29 </a:t>
                      </a:r>
                      <a:r>
                        <a:rPr lang="az-Latn-AZ" sz="1000" b="1" i="1" baseline="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 mutasiya, onlardan</a:t>
                      </a:r>
                      <a:endParaRPr lang="az-Latn-AZ" sz="1000" b="1" i="1" dirty="0" smtClean="0">
                        <a:solidFill>
                          <a:srgbClr val="FF0000"/>
                        </a:solidFill>
                        <a:latin typeface="Calibri"/>
                        <a:ea typeface="Calibri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z-Latn-AZ" sz="1000" b="1" i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26</a:t>
                      </a:r>
                      <a:r>
                        <a:rPr lang="az-Latn-AZ" sz="1000" b="1" i="1" baseline="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 tarcevaya həssas,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z-Latn-AZ" sz="1000" b="1" i="1" baseline="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3 tarcevaya dirənc verən</a:t>
                      </a:r>
                      <a:endParaRPr lang="ru-RU" sz="1000" dirty="0">
                        <a:solidFill>
                          <a:srgbClr val="FF0000"/>
                        </a:solidFill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z-Latn-AZ" sz="1200" i="1" dirty="0" smtClean="0">
                          <a:latin typeface="Times New Roman"/>
                          <a:ea typeface="Calibri"/>
                          <a:cs typeface="Times New Roman"/>
                        </a:rPr>
                        <a:t>Erlotinib (Tarceva)</a:t>
                      </a: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z-Latn-AZ" sz="1200" i="1" dirty="0" smtClean="0">
                          <a:latin typeface="Times New Roman"/>
                          <a:ea typeface="Calibri"/>
                          <a:cs typeface="Times New Roman"/>
                        </a:rPr>
                        <a:t>Gefitini (İressa)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96609">
                <a:tc>
                  <a:txBody>
                    <a:bodyPr/>
                    <a:lstStyle/>
                    <a:p>
                      <a:pPr algn="l"/>
                      <a:r>
                        <a:rPr lang="az-Latn-A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z-Latn-AZ" sz="1000" b="1" i="1" dirty="0" smtClean="0">
                          <a:latin typeface="Calibri"/>
                          <a:ea typeface="Calibri"/>
                        </a:rPr>
                        <a:t>KRAS</a:t>
                      </a:r>
                      <a:endParaRPr lang="en-US" sz="1000" b="1" i="1" dirty="0" smtClean="0">
                        <a:latin typeface="Calibri"/>
                        <a:ea typeface="Calibri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1" noProof="1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13 mutasiyas</a:t>
                      </a:r>
                      <a:r>
                        <a:rPr lang="az-Latn-AZ" sz="1000" b="1" i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</a:rPr>
                        <a:t>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96609">
                <a:tc>
                  <a:txBody>
                    <a:bodyPr/>
                    <a:lstStyle/>
                    <a:p>
                      <a:pPr algn="l"/>
                      <a:r>
                        <a:rPr lang="az-Latn-A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z-Latn-AZ" sz="10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BRAF</a:t>
                      </a:r>
                      <a:endParaRPr lang="en-US" sz="1000" b="1" i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z-Latn-AZ" sz="1000" b="1" i="1" noProof="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 mutasiya</a:t>
                      </a:r>
                      <a:endParaRPr lang="az-Latn-AZ" sz="1000" noProof="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95762">
                <a:tc>
                  <a:txBody>
                    <a:bodyPr/>
                    <a:lstStyle/>
                    <a:p>
                      <a:pPr algn="l"/>
                      <a:r>
                        <a:rPr lang="az-Latn-A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z-Latn-AZ" sz="10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PIK3CA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z-Latn-AZ" sz="1000" i="1" dirty="0"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az-Latn-AZ" sz="1000" b="1" i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H1047R, H1047L, E542L, E545K, </a:t>
                      </a:r>
                      <a:r>
                        <a:rPr lang="az-Latn-AZ" sz="10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E545)</a:t>
                      </a:r>
                      <a:endParaRPr lang="ru-RU" sz="10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z-Latn-AZ" sz="1200" i="1" dirty="0">
                          <a:latin typeface="Times New Roman"/>
                          <a:ea typeface="Calibri"/>
                          <a:cs typeface="Times New Roman"/>
                        </a:rPr>
                        <a:t>Trastuzumab (Herceptin™), </a:t>
                      </a:r>
                      <a:endParaRPr lang="az-Latn-AZ" sz="1200" i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z-Latn-AZ" sz="1200" i="1" dirty="0" smtClean="0">
                          <a:latin typeface="Times New Roman"/>
                          <a:ea typeface="Calibri"/>
                          <a:cs typeface="Times New Roman"/>
                        </a:rPr>
                        <a:t>Cetuximab </a:t>
                      </a:r>
                      <a:r>
                        <a:rPr lang="az-Latn-AZ" sz="1200" i="1" dirty="0">
                          <a:latin typeface="Times New Roman"/>
                          <a:ea typeface="Calibri"/>
                          <a:cs typeface="Times New Roman"/>
                        </a:rPr>
                        <a:t>(Erbitux™), </a:t>
                      </a:r>
                      <a:endParaRPr lang="az-Latn-AZ" sz="1200" i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z-Latn-AZ" sz="1200" i="1" dirty="0" smtClean="0">
                          <a:latin typeface="Times New Roman"/>
                          <a:ea typeface="Calibri"/>
                          <a:cs typeface="Times New Roman"/>
                        </a:rPr>
                        <a:t>Panitumumab </a:t>
                      </a:r>
                      <a:r>
                        <a:rPr lang="az-Latn-AZ" sz="1200" i="1" dirty="0">
                          <a:latin typeface="Times New Roman"/>
                          <a:ea typeface="Calibri"/>
                          <a:cs typeface="Times New Roman"/>
                        </a:rPr>
                        <a:t>(Vectibix™) </a:t>
                      </a:r>
                      <a:endParaRPr lang="az-Latn-AZ" sz="1200" i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z-Latn-AZ" sz="1200" i="1" dirty="0" smtClean="0">
                          <a:latin typeface="Times New Roman"/>
                          <a:ea typeface="Calibri"/>
                          <a:cs typeface="Times New Roman"/>
                        </a:rPr>
                        <a:t>Lapatinib </a:t>
                      </a:r>
                      <a:r>
                        <a:rPr lang="az-Latn-AZ" sz="1200" i="1" dirty="0">
                          <a:latin typeface="Times New Roman"/>
                          <a:ea typeface="Calibri"/>
                          <a:cs typeface="Times New Roman"/>
                        </a:rPr>
                        <a:t>(Tyverb/Tykerb™)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96609">
                <a:tc>
                  <a:txBody>
                    <a:bodyPr/>
                    <a:lstStyle/>
                    <a:p>
                      <a:pPr algn="l"/>
                      <a:r>
                        <a:rPr lang="az-Latn-A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z-Latn-AZ" sz="1000" b="1" i="1" dirty="0">
                          <a:latin typeface="Times New Roman"/>
                          <a:ea typeface="Calibri"/>
                          <a:cs typeface="Times New Roman"/>
                        </a:rPr>
                        <a:t>UGT1A1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z-Latn-AZ" sz="1000" i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(İrsən ötürülən)</a:t>
                      </a:r>
                      <a:endParaRPr lang="ru-RU" sz="1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z-Latn-AZ" sz="1200" i="1" dirty="0">
                          <a:latin typeface="Times New Roman"/>
                          <a:ea typeface="Calibri"/>
                          <a:cs typeface="Times New Roman"/>
                        </a:rPr>
                        <a:t>İrrinotecan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96609">
                <a:tc>
                  <a:txBody>
                    <a:bodyPr/>
                    <a:lstStyle/>
                    <a:p>
                      <a:pPr algn="l"/>
                      <a:r>
                        <a:rPr lang="az-Latn-A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z-Latn-AZ" sz="1000" b="1" i="1" dirty="0">
                          <a:latin typeface="Times New Roman"/>
                          <a:ea typeface="Calibri"/>
                          <a:cs typeface="Times New Roman"/>
                        </a:rPr>
                        <a:t>DPYD*2A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z-Latn-AZ" sz="1000" i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(İrsən ötürülən)</a:t>
                      </a:r>
                      <a:endParaRPr lang="ru-RU" sz="1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5-FU </a:t>
                      </a:r>
                      <a:r>
                        <a:rPr lang="az-Latn-AZ" sz="1200" i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əsaslı dərmanlara dirənc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61863">
                <a:tc>
                  <a:txBody>
                    <a:bodyPr/>
                    <a:lstStyle/>
                    <a:p>
                      <a:pPr algn="l"/>
                      <a:r>
                        <a:rPr lang="az-Latn-A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MGMT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z-Latn-AZ" sz="1000" i="1" dirty="0" smtClean="0"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az-Latn-AZ" sz="1000" i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promotorun</a:t>
                      </a:r>
                      <a:r>
                        <a:rPr lang="az-Latn-AZ" sz="1000" i="1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metilenləşməsi</a:t>
                      </a:r>
                      <a:r>
                        <a:rPr lang="az-Latn-AZ" sz="1000" i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z-Latn-AZ" sz="1200" i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ru-RU" sz="1200" i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rocarbazine</a:t>
                      </a:r>
                      <a:r>
                        <a:rPr lang="ru-RU" sz="1200" i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az-Latn-AZ" sz="1200" i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ru-RU" sz="1200" i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treptozotocin</a:t>
                      </a:r>
                      <a:r>
                        <a:rPr lang="ru-RU" sz="1200" i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az-Latn-AZ" sz="1200" i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və </a:t>
                      </a:r>
                      <a:endParaRPr lang="az-Latn-AZ" sz="1200" i="1" dirty="0" smtClean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z-Latn-AZ" sz="1200" i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ru-RU" sz="1200" i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emozolomide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14282" y="285728"/>
            <a:ext cx="900118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DNA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b="1" dirty="0" smtClean="0">
                <a:latin typeface="Times New Roman" pitchFamily="18" charset="0"/>
                <a:cs typeface="Times New Roman" pitchFamily="18" charset="0"/>
              </a:rPr>
              <a:t> üzərində keçirilən farmakogenetik </a:t>
            </a:r>
          </a:p>
          <a:p>
            <a:r>
              <a:rPr lang="az-Latn-AZ" b="1" dirty="0" smtClean="0">
                <a:latin typeface="Times New Roman" pitchFamily="18" charset="0"/>
                <a:cs typeface="Times New Roman" pitchFamily="18" charset="0"/>
              </a:rPr>
              <a:t>                           testlər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43438" y="1233058"/>
            <a:ext cx="4500562" cy="33855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z-Latn-AZ" sz="1600" b="1" dirty="0" smtClean="0">
                <a:latin typeface="Times New Roman" pitchFamily="18" charset="0"/>
                <a:cs typeface="Times New Roman" pitchFamily="18" charset="0"/>
              </a:rPr>
              <a:t>Parafin blok        Perifiral qan          Təzə toxuma    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15074" y="1857364"/>
            <a:ext cx="1143008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z-Latn-AZ" sz="3200" b="1" dirty="0" smtClean="0">
                <a:latin typeface="Times New Roman" pitchFamily="18" charset="0"/>
                <a:cs typeface="Times New Roman" pitchFamily="18" charset="0"/>
              </a:rPr>
              <a:t>DNA </a:t>
            </a:r>
            <a:r>
              <a:rPr lang="az-Latn-AZ" dirty="0" smtClean="0"/>
              <a:t> </a:t>
            </a:r>
            <a:endParaRPr lang="ru-RU" dirty="0"/>
          </a:p>
        </p:txBody>
      </p:sp>
      <p:sp>
        <p:nvSpPr>
          <p:cNvPr id="21" name="Стрелка вниз 20"/>
          <p:cNvSpPr/>
          <p:nvPr/>
        </p:nvSpPr>
        <p:spPr>
          <a:xfrm>
            <a:off x="6715140" y="1643050"/>
            <a:ext cx="71438" cy="1428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4714876" y="2714620"/>
            <a:ext cx="4214842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z-Latn-AZ" sz="1600" b="1" dirty="0" smtClean="0">
                <a:latin typeface="Times New Roman" pitchFamily="18" charset="0"/>
                <a:cs typeface="Times New Roman" pitchFamily="18" charset="0"/>
              </a:rPr>
              <a:t>    Axtarılan genin primery (genə məxsus açar)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трелка вниз 23"/>
          <p:cNvSpPr/>
          <p:nvPr/>
        </p:nvSpPr>
        <p:spPr>
          <a:xfrm>
            <a:off x="6715140" y="2500306"/>
            <a:ext cx="71438" cy="1428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5286380" y="3286124"/>
            <a:ext cx="3429024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z-Latn-AZ" sz="1600" b="1" dirty="0" smtClean="0">
                <a:latin typeface="Times New Roman" pitchFamily="18" charset="0"/>
                <a:cs typeface="Times New Roman" pitchFamily="18" charset="0"/>
              </a:rPr>
              <a:t>PCR  /  RT-PCR  /  Elektroforez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трелка вниз 26"/>
          <p:cNvSpPr/>
          <p:nvPr/>
        </p:nvSpPr>
        <p:spPr>
          <a:xfrm>
            <a:off x="6715140" y="3071810"/>
            <a:ext cx="71438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5286380" y="3929066"/>
            <a:ext cx="3429024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z-Latn-AZ" sz="1600" b="1" dirty="0" smtClean="0">
                <a:latin typeface="Times New Roman" pitchFamily="18" charset="0"/>
                <a:cs typeface="Times New Roman" pitchFamily="18" charset="0"/>
              </a:rPr>
              <a:t>Analiz 6 saata başa çatır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трелка вниз 28"/>
          <p:cNvSpPr/>
          <p:nvPr/>
        </p:nvSpPr>
        <p:spPr>
          <a:xfrm>
            <a:off x="6715140" y="3714752"/>
            <a:ext cx="71438" cy="1428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Tm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3" y="817310"/>
          <a:ext cx="4357717" cy="30403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3"/>
                <a:gridCol w="843386"/>
                <a:gridCol w="3300018"/>
              </a:tblGrid>
              <a:tr h="689755">
                <a:tc>
                  <a:txBody>
                    <a:bodyPr/>
                    <a:lstStyle/>
                    <a:p>
                      <a:r>
                        <a:rPr lang="az-Latn-AZ" dirty="0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z-Latn-AZ" dirty="0" smtClean="0">
                          <a:latin typeface="Times New Roman" pitchFamily="18" charset="0"/>
                          <a:cs typeface="Times New Roman" pitchFamily="18" charset="0"/>
                        </a:rPr>
                        <a:t>Testin adı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Latn-AZ" sz="1800" b="1" dirty="0" smtClean="0">
                          <a:latin typeface="Times New Roman"/>
                          <a:ea typeface="Calibri"/>
                        </a:rPr>
                        <a:t>Gen ekspresiyasına qarşı həssasliq </a:t>
                      </a:r>
                      <a:r>
                        <a:rPr lang="az-Latn-AZ" sz="1600" b="1" dirty="0" smtClean="0">
                          <a:latin typeface="Times New Roman"/>
                          <a:ea typeface="Calibri"/>
                        </a:rPr>
                        <a:t>(S)</a:t>
                      </a:r>
                      <a:r>
                        <a:rPr lang="az-Latn-AZ" sz="1800" b="1" dirty="0" smtClean="0">
                          <a:latin typeface="Times New Roman"/>
                          <a:ea typeface="Calibri"/>
                        </a:rPr>
                        <a:t> və ya dirənc </a:t>
                      </a:r>
                      <a:r>
                        <a:rPr lang="az-Latn-AZ" sz="1600" b="1" dirty="0" smtClean="0">
                          <a:latin typeface="Times New Roman"/>
                          <a:ea typeface="Calibri"/>
                        </a:rPr>
                        <a:t>(R)</a:t>
                      </a:r>
                      <a:r>
                        <a:rPr lang="az-Latn-AZ" sz="1800" b="1" dirty="0" smtClean="0">
                          <a:latin typeface="Times New Roman"/>
                          <a:ea typeface="Calibri"/>
                        </a:rPr>
                        <a:t>  verən dərmanlar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4878">
                <a:tc>
                  <a:txBody>
                    <a:bodyPr/>
                    <a:lstStyle/>
                    <a:p>
                      <a:pPr algn="l"/>
                      <a:r>
                        <a:rPr lang="az-Latn-A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z-Latn-AZ" sz="1000" b="1" i="1" dirty="0">
                          <a:latin typeface="Times New Roman"/>
                          <a:ea typeface="Calibri"/>
                          <a:cs typeface="Times New Roman"/>
                        </a:rPr>
                        <a:t>RRM1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z-Latn-AZ" sz="1200" i="1" dirty="0">
                          <a:latin typeface="Times New Roman"/>
                          <a:ea typeface="Calibri"/>
                          <a:cs typeface="Times New Roman"/>
                        </a:rPr>
                        <a:t>Gemcitabine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4878">
                <a:tc>
                  <a:txBody>
                    <a:bodyPr/>
                    <a:lstStyle/>
                    <a:p>
                      <a:pPr algn="l"/>
                      <a:r>
                        <a:rPr lang="az-Latn-A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z-Latn-AZ" sz="1000" b="1" i="1" dirty="0">
                          <a:latin typeface="Times New Roman"/>
                          <a:ea typeface="Calibri"/>
                          <a:cs typeface="Times New Roman"/>
                        </a:rPr>
                        <a:t>TUBB3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z-Latn-AZ" sz="1200" i="1" dirty="0">
                          <a:latin typeface="Times New Roman"/>
                          <a:ea typeface="Calibri"/>
                          <a:cs typeface="Times New Roman"/>
                        </a:rPr>
                        <a:t>Taxanes, Vinorelbine, Paclitaxel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6609">
                <a:tc>
                  <a:txBody>
                    <a:bodyPr/>
                    <a:lstStyle/>
                    <a:p>
                      <a:pPr algn="l"/>
                      <a:r>
                        <a:rPr lang="az-Latn-A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z-Latn-AZ" sz="1000" b="1" i="1" dirty="0">
                          <a:latin typeface="Times New Roman"/>
                          <a:ea typeface="Calibri"/>
                          <a:cs typeface="Times New Roman"/>
                        </a:rPr>
                        <a:t>TYMS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z-Latn-AZ" sz="1200" i="1" dirty="0">
                          <a:latin typeface="Times New Roman"/>
                          <a:ea typeface="Calibri"/>
                          <a:cs typeface="Times New Roman"/>
                        </a:rPr>
                        <a:t>Fluoropyrimidinlərə (5-florouracil, capecitabine, tegafur) və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z-Latn-AZ" sz="1200" i="1" dirty="0">
                          <a:latin typeface="Times New Roman"/>
                          <a:ea typeface="Calibri"/>
                          <a:cs typeface="Times New Roman"/>
                        </a:rPr>
                        <a:t>Raltitrexed, Pemetrexed, MTX, Thiopurines, Leucovorin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4914">
                <a:tc>
                  <a:txBody>
                    <a:bodyPr/>
                    <a:lstStyle/>
                    <a:p>
                      <a:pPr algn="l"/>
                      <a:r>
                        <a:rPr lang="az-Latn-A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z-Latn-AZ" sz="1000" b="1" i="1" dirty="0">
                          <a:latin typeface="Times New Roman"/>
                          <a:ea typeface="Calibri"/>
                          <a:cs typeface="Times New Roman"/>
                        </a:rPr>
                        <a:t>ERCC1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z-Latn-AZ" sz="1200" i="1" dirty="0" smtClean="0">
                          <a:latin typeface="Times New Roman"/>
                          <a:ea typeface="Calibri"/>
                          <a:cs typeface="Times New Roman"/>
                        </a:rPr>
                        <a:t>Cisplatin,</a:t>
                      </a:r>
                      <a:r>
                        <a:rPr lang="az-Latn-AZ" sz="1100" i="0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az-Latn-AZ" sz="1200" i="1" dirty="0" smtClean="0">
                          <a:latin typeface="Times New Roman"/>
                          <a:ea typeface="Calibri"/>
                          <a:cs typeface="Times New Roman"/>
                        </a:rPr>
                        <a:t>Carboplatin,</a:t>
                      </a:r>
                      <a:r>
                        <a:rPr lang="az-Latn-AZ" sz="1200" i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az-Latn-AZ" sz="1200" i="1" dirty="0" smtClean="0">
                          <a:latin typeface="Times New Roman"/>
                          <a:ea typeface="Calibri"/>
                          <a:cs typeface="Times New Roman"/>
                        </a:rPr>
                        <a:t>Oxaliplatin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1406" y="71414"/>
            <a:ext cx="49292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z-Latn-AZ" b="1" dirty="0" smtClean="0">
                <a:latin typeface="Times New Roman" pitchFamily="18" charset="0"/>
                <a:cs typeface="Times New Roman" pitchFamily="18" charset="0"/>
              </a:rPr>
              <a:t>RNA vasitəsi ilə keçirilən farmakogenetik testlər</a:t>
            </a:r>
          </a:p>
          <a:p>
            <a:pPr algn="ctr"/>
            <a:endParaRPr lang="az-Latn-AZ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3929066"/>
            <a:ext cx="3429024" cy="2769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z-Latn-AZ" sz="1200" b="1" dirty="0" smtClean="0">
                <a:latin typeface="Times New Roman" pitchFamily="18" charset="0"/>
                <a:cs typeface="Times New Roman" pitchFamily="18" charset="0"/>
              </a:rPr>
              <a:t>Parafin blok      Perifiral qan        Təzə toxuma     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1357290" y="4286256"/>
            <a:ext cx="45719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071670" y="4590644"/>
            <a:ext cx="714380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z-Latn-AZ" sz="1600" b="1" dirty="0" smtClean="0">
                <a:latin typeface="Times New Roman" pitchFamily="18" charset="0"/>
                <a:cs typeface="Times New Roman" pitchFamily="18" charset="0"/>
              </a:rPr>
              <a:t>cDNA </a:t>
            </a:r>
            <a:r>
              <a:rPr lang="az-Latn-AZ" sz="1600" dirty="0" smtClean="0"/>
              <a:t> </a:t>
            </a:r>
            <a:endParaRPr lang="ru-RU" sz="1600" dirty="0"/>
          </a:p>
        </p:txBody>
      </p:sp>
      <p:sp>
        <p:nvSpPr>
          <p:cNvPr id="9" name="Стрелка вниз 8"/>
          <p:cNvSpPr/>
          <p:nvPr/>
        </p:nvSpPr>
        <p:spPr>
          <a:xfrm>
            <a:off x="2357422" y="5000636"/>
            <a:ext cx="45719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14348" y="5305024"/>
            <a:ext cx="3286148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z-Latn-AZ" sz="16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az-Latn-AZ" sz="1200" b="1" dirty="0" smtClean="0">
                <a:latin typeface="Times New Roman" pitchFamily="18" charset="0"/>
                <a:cs typeface="Times New Roman" pitchFamily="18" charset="0"/>
              </a:rPr>
              <a:t>Axtarılan genin primery (genə məxsus açar)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2214546" y="5715016"/>
            <a:ext cx="71438" cy="1428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643042" y="5929330"/>
            <a:ext cx="1142812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az-Latn-AZ" b="1" dirty="0" smtClean="0">
                <a:latin typeface="Times New Roman" pitchFamily="18" charset="0"/>
                <a:cs typeface="Times New Roman" pitchFamily="18" charset="0"/>
              </a:rPr>
              <a:t>RT-PCR 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57818" y="1000108"/>
            <a:ext cx="3786182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2800" b="1" dirty="0" smtClean="0">
                <a:latin typeface="Times New Roman" pitchFamily="18" charset="0"/>
                <a:cs typeface="Times New Roman" pitchFamily="18" charset="0"/>
              </a:rPr>
              <a:t>Problemlər!!!!</a:t>
            </a:r>
          </a:p>
          <a:p>
            <a:endParaRPr lang="az-Latn-AZ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az-Latn-AZ" dirty="0" smtClean="0">
                <a:latin typeface="Times New Roman" pitchFamily="18" charset="0"/>
                <a:cs typeface="Times New Roman" pitchFamily="18" charset="0"/>
              </a:rPr>
              <a:t>RRM1, TUBB3, TYMS, ERCC1 </a:t>
            </a:r>
            <a:r>
              <a:rPr lang="az-Latn-AZ" sz="1600" dirty="0" smtClean="0">
                <a:latin typeface="Times New Roman" pitchFamily="18" charset="0"/>
                <a:cs typeface="Times New Roman" pitchFamily="18" charset="0"/>
              </a:rPr>
              <a:t>genlərin ekspresiyası yaşayış coğrafiyası, irq, populyasiya, orqan və yaşdan asılı olaraq əhəmiyyətli dərəcədə dəyişə bilər </a:t>
            </a:r>
          </a:p>
          <a:p>
            <a:endParaRPr lang="az-Latn-AZ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az-Latn-AZ" sz="2800" b="1" dirty="0" smtClean="0">
                <a:latin typeface="Times New Roman" pitchFamily="18" charset="0"/>
                <a:cs typeface="Times New Roman" pitchFamily="18" charset="0"/>
              </a:rPr>
              <a:t>Problemin həlli,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az-Latn-AZ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az-Latn-AZ" sz="1600" dirty="0" smtClean="0">
                <a:latin typeface="Times New Roman" pitchFamily="18" charset="0"/>
                <a:cs typeface="Times New Roman" pitchFamily="18" charset="0"/>
              </a:rPr>
              <a:t>“EntroGen company, USA”, firmasının molekulyar ekspertləri tərəfindən kitlərin formati uyğun şəkildə dəyişdirildi: həm normal, həm patoloji genin ekspresionu bir platforma üzərində analiz ediləcək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az-Latn-AZ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az-Latn-AZ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az-Latn-AZ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az-Latn-AZ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00100" y="4590644"/>
            <a:ext cx="714380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z-Latn-AZ" sz="1600" b="1" dirty="0" smtClean="0">
                <a:latin typeface="Times New Roman" pitchFamily="18" charset="0"/>
                <a:cs typeface="Times New Roman" pitchFamily="18" charset="0"/>
              </a:rPr>
              <a:t>RNA</a:t>
            </a:r>
            <a:endParaRPr lang="ru-RU" sz="1600" dirty="0"/>
          </a:p>
        </p:txBody>
      </p:sp>
      <p:sp>
        <p:nvSpPr>
          <p:cNvPr id="18" name="Стрелка вправо 17"/>
          <p:cNvSpPr/>
          <p:nvPr/>
        </p:nvSpPr>
        <p:spPr>
          <a:xfrm>
            <a:off x="1785918" y="4786322"/>
            <a:ext cx="21431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Tm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285728"/>
            <a:ext cx="8501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Latn-AZ" sz="2400" b="1" dirty="0" smtClean="0">
                <a:latin typeface="Times New Roman" pitchFamily="18" charset="0"/>
                <a:cs typeface="Times New Roman" pitchFamily="18" charset="0"/>
              </a:rPr>
              <a:t>Diaqnostik /Profilaktik/Pr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az-Latn-AZ" sz="2400" b="1" dirty="0" smtClean="0">
                <a:latin typeface="Times New Roman" pitchFamily="18" charset="0"/>
                <a:cs typeface="Times New Roman" pitchFamily="18" charset="0"/>
              </a:rPr>
              <a:t>qnostik testlər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58" y="857232"/>
          <a:ext cx="8286808" cy="149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3600"/>
                <a:gridCol w="2673083"/>
                <a:gridCol w="3152737"/>
                <a:gridCol w="18573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z-Latn-AZ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z-Latn-AZ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Testin adı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az-Latn-AZ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Tədqiqat metodu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az-Latn-AZ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z-Latn-AZ" i="1" dirty="0" smtClean="0">
                          <a:latin typeface="Times New Roman" pitchFamily="18" charset="0"/>
                          <a:cs typeface="Times New Roman" pitchFamily="18" charset="0"/>
                        </a:rPr>
                        <a:t>BRCA1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z-Latn-AZ" sz="1600" i="1" dirty="0" smtClean="0">
                          <a:latin typeface="Times New Roman" pitchFamily="18" charset="0"/>
                          <a:cs typeface="Times New Roman" pitchFamily="18" charset="0"/>
                        </a:rPr>
                        <a:t>Gen</a:t>
                      </a:r>
                      <a:r>
                        <a:rPr lang="az-Latn-AZ" sz="16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ardıcıllığının təyini 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az-Latn-AZ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z-Latn-AZ" dirty="0" smtClean="0">
                          <a:latin typeface="Times New Roman" pitchFamily="18" charset="0"/>
                          <a:cs typeface="Times New Roman" pitchFamily="18" charset="0"/>
                        </a:rPr>
                        <a:t>BRCA1/2</a:t>
                      </a:r>
                    </a:p>
                    <a:p>
                      <a:r>
                        <a:rPr lang="az-Latn-AZ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(BRCA2-exon 11, BRCA1- exon 2, 20)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z-Latn-AZ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Gen</a:t>
                      </a:r>
                      <a:r>
                        <a:rPr lang="az-Latn-AZ" sz="14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mutasiyalarının təyini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58016" y="1500174"/>
            <a:ext cx="1571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1400" i="1" dirty="0" smtClean="0">
                <a:latin typeface="Times New Roman" pitchFamily="18" charset="0"/>
                <a:cs typeface="Times New Roman" pitchFamily="18" charset="0"/>
              </a:rPr>
              <a:t>2mL  EDTA-lı qan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16" y="1857364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1200" i="1" dirty="0" smtClean="0">
                <a:latin typeface="Times New Roman" pitchFamily="18" charset="0"/>
                <a:cs typeface="Times New Roman" pitchFamily="18" charset="0"/>
              </a:rPr>
              <a:t>Parafin blok </a:t>
            </a:r>
          </a:p>
          <a:p>
            <a:r>
              <a:rPr lang="az-Latn-AZ" sz="1200" i="1" dirty="0" smtClean="0">
                <a:latin typeface="Times New Roman" pitchFamily="18" charset="0"/>
                <a:cs typeface="Times New Roman" pitchFamily="18" charset="0"/>
              </a:rPr>
              <a:t>2 mL EDTA-lı qan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29156" y="5330153"/>
            <a:ext cx="46434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z-Latn-AZ" sz="1200" dirty="0" smtClean="0">
                <a:latin typeface="Times New Roman" pitchFamily="18" charset="0"/>
                <a:cs typeface="Times New Roman" pitchFamily="18" charset="0"/>
              </a:rPr>
              <a:t>1. “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A Comprehensive Focus on Global Spectrum of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BRCA1 and</a:t>
            </a:r>
          </a:p>
          <a:p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BRCA2 Mutations in Breast Cancer</a:t>
            </a:r>
            <a:r>
              <a:rPr lang="az-Latn-AZ" sz="1200" i="1" dirty="0" smtClean="0">
                <a:latin typeface="Times New Roman" pitchFamily="18" charset="0"/>
                <a:cs typeface="Times New Roman" pitchFamily="18" charset="0"/>
              </a:rPr>
              <a:t>”.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i="1" dirty="0" err="1" smtClean="0">
                <a:latin typeface="Times New Roman" pitchFamily="18" charset="0"/>
                <a:cs typeface="Times New Roman" pitchFamily="18" charset="0"/>
              </a:rPr>
              <a:t>BioMed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 Research International , Review article, 2013</a:t>
            </a:r>
            <a:endParaRPr lang="az-Latn-AZ" sz="12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az-Latn-AZ" sz="12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az-Latn-AZ" sz="1200" i="1" dirty="0" smtClean="0">
                <a:latin typeface="Times New Roman" pitchFamily="18" charset="0"/>
                <a:cs typeface="Times New Roman" pitchFamily="18" charset="0"/>
              </a:rPr>
              <a:t>2. “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Clinical Considerations of BRCA1- andBRCA2-Mutation</a:t>
            </a:r>
            <a:r>
              <a:rPr lang="az-Latn-A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Carriers</a:t>
            </a:r>
            <a:r>
              <a:rPr lang="az-Latn-AZ" sz="1200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az-Latn-A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International Journal of Surgical Oncology</a:t>
            </a:r>
            <a:r>
              <a:rPr lang="az-Latn-AZ" sz="1200" dirty="0" smtClean="0">
                <a:latin typeface="Times New Roman" pitchFamily="18" charset="0"/>
                <a:cs typeface="Times New Roman" pitchFamily="18" charset="0"/>
              </a:rPr>
              <a:t>, 2013,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 Review Article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0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4722</TotalTime>
  <Words>804</Words>
  <Application>Microsoft Office PowerPoint</Application>
  <PresentationFormat>Экран (4:3)</PresentationFormat>
  <Paragraphs>211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BRCA1/2 mutated cancer</vt:lpstr>
      <vt:lpstr>BRCA1 and BRCA2 mutations</vt:lpstr>
      <vt:lpstr>Слайд 12</vt:lpstr>
      <vt:lpstr>Слайд 13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PCR</cp:lastModifiedBy>
  <cp:revision>908</cp:revision>
  <dcterms:created xsi:type="dcterms:W3CDTF">2013-11-07T09:23:12Z</dcterms:created>
  <dcterms:modified xsi:type="dcterms:W3CDTF">2014-04-21T03:48:44Z</dcterms:modified>
</cp:coreProperties>
</file>