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sldIdLst>
    <p:sldId id="256" r:id="rId2"/>
    <p:sldId id="258" r:id="rId3"/>
    <p:sldId id="259" r:id="rId4"/>
    <p:sldId id="260" r:id="rId5"/>
    <p:sldId id="261" r:id="rId6"/>
    <p:sldId id="262" r:id="rId7"/>
    <p:sldId id="265" r:id="rId8"/>
    <p:sldId id="266" r:id="rId9"/>
    <p:sldId id="263" r:id="rId10"/>
    <p:sldId id="264" r:id="rId11"/>
    <p:sldId id="267" r:id="rId12"/>
    <p:sldId id="268" r:id="rId13"/>
    <p:sldId id="269" r:id="rId14"/>
    <p:sldId id="270" r:id="rId15"/>
  </p:sldIdLst>
  <p:sldSz cx="9144000" cy="6858000" type="screen4x3"/>
  <p:notesSz cx="6858000" cy="9144000"/>
  <p:defaultTextStyle>
    <a:defPPr>
      <a:defRPr lang="az-Latn-A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100" d="100"/>
          <a:sy n="100" d="100"/>
        </p:scale>
        <p:origin x="-510" y="62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4804A0F6-F75B-48FB-B6B7-0879344B4926}" type="datetimeFigureOut">
              <a:rPr lang="az-Latn-AZ" smtClean="0"/>
              <a:pPr/>
              <a:t>22.04.2014</a:t>
            </a:fld>
            <a:endParaRPr lang="az-Latn-AZ"/>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az-Latn-AZ"/>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5FE39D6B-50BA-4BB3-91EF-D5FC60665D5D}" type="slidenum">
              <a:rPr lang="az-Latn-AZ" smtClean="0"/>
              <a:pPr/>
              <a:t>‹#›</a:t>
            </a:fld>
            <a:endParaRPr lang="az-Latn-AZ"/>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804A0F6-F75B-48FB-B6B7-0879344B4926}" type="datetimeFigureOut">
              <a:rPr lang="az-Latn-AZ" smtClean="0"/>
              <a:pPr/>
              <a:t>22.04.2014</a:t>
            </a:fld>
            <a:endParaRPr lang="az-Latn-AZ"/>
          </a:p>
        </p:txBody>
      </p:sp>
      <p:sp>
        <p:nvSpPr>
          <p:cNvPr id="5" name="Нижний колонтитул 4"/>
          <p:cNvSpPr>
            <a:spLocks noGrp="1"/>
          </p:cNvSpPr>
          <p:nvPr>
            <p:ph type="ftr" sz="quarter" idx="11"/>
          </p:nvPr>
        </p:nvSpPr>
        <p:spPr/>
        <p:txBody>
          <a:bodyPr/>
          <a:lstStyle/>
          <a:p>
            <a:endParaRPr lang="az-Latn-AZ"/>
          </a:p>
        </p:txBody>
      </p:sp>
      <p:sp>
        <p:nvSpPr>
          <p:cNvPr id="6" name="Номер слайда 5"/>
          <p:cNvSpPr>
            <a:spLocks noGrp="1"/>
          </p:cNvSpPr>
          <p:nvPr>
            <p:ph type="sldNum" sz="quarter" idx="12"/>
          </p:nvPr>
        </p:nvSpPr>
        <p:spPr/>
        <p:txBody>
          <a:bodyPr/>
          <a:lstStyle/>
          <a:p>
            <a:fld id="{5FE39D6B-50BA-4BB3-91EF-D5FC60665D5D}" type="slidenum">
              <a:rPr lang="az-Latn-AZ" smtClean="0"/>
              <a:pPr/>
              <a:t>‹#›</a:t>
            </a:fld>
            <a:endParaRPr lang="az-Latn-A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804A0F6-F75B-48FB-B6B7-0879344B4926}" type="datetimeFigureOut">
              <a:rPr lang="az-Latn-AZ" smtClean="0"/>
              <a:pPr/>
              <a:t>22.04.2014</a:t>
            </a:fld>
            <a:endParaRPr lang="az-Latn-AZ"/>
          </a:p>
        </p:txBody>
      </p:sp>
      <p:sp>
        <p:nvSpPr>
          <p:cNvPr id="5" name="Нижний колонтитул 4"/>
          <p:cNvSpPr>
            <a:spLocks noGrp="1"/>
          </p:cNvSpPr>
          <p:nvPr>
            <p:ph type="ftr" sz="quarter" idx="11"/>
          </p:nvPr>
        </p:nvSpPr>
        <p:spPr/>
        <p:txBody>
          <a:bodyPr/>
          <a:lstStyle/>
          <a:p>
            <a:endParaRPr lang="az-Latn-AZ"/>
          </a:p>
        </p:txBody>
      </p:sp>
      <p:sp>
        <p:nvSpPr>
          <p:cNvPr id="6" name="Номер слайда 5"/>
          <p:cNvSpPr>
            <a:spLocks noGrp="1"/>
          </p:cNvSpPr>
          <p:nvPr>
            <p:ph type="sldNum" sz="quarter" idx="12"/>
          </p:nvPr>
        </p:nvSpPr>
        <p:spPr/>
        <p:txBody>
          <a:bodyPr/>
          <a:lstStyle/>
          <a:p>
            <a:fld id="{5FE39D6B-50BA-4BB3-91EF-D5FC60665D5D}" type="slidenum">
              <a:rPr lang="az-Latn-AZ" smtClean="0"/>
              <a:pPr/>
              <a:t>‹#›</a:t>
            </a:fld>
            <a:endParaRPr lang="az-Latn-A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4804A0F6-F75B-48FB-B6B7-0879344B4926}" type="datetimeFigureOut">
              <a:rPr lang="az-Latn-AZ" smtClean="0"/>
              <a:pPr/>
              <a:t>22.04.2014</a:t>
            </a:fld>
            <a:endParaRPr lang="az-Latn-AZ"/>
          </a:p>
        </p:txBody>
      </p:sp>
      <p:sp>
        <p:nvSpPr>
          <p:cNvPr id="9" name="Номер слайда 8"/>
          <p:cNvSpPr>
            <a:spLocks noGrp="1"/>
          </p:cNvSpPr>
          <p:nvPr>
            <p:ph type="sldNum" sz="quarter" idx="15"/>
          </p:nvPr>
        </p:nvSpPr>
        <p:spPr/>
        <p:txBody>
          <a:bodyPr rtlCol="0"/>
          <a:lstStyle/>
          <a:p>
            <a:fld id="{5FE39D6B-50BA-4BB3-91EF-D5FC60665D5D}" type="slidenum">
              <a:rPr lang="az-Latn-AZ" smtClean="0"/>
              <a:pPr/>
              <a:t>‹#›</a:t>
            </a:fld>
            <a:endParaRPr lang="az-Latn-AZ"/>
          </a:p>
        </p:txBody>
      </p:sp>
      <p:sp>
        <p:nvSpPr>
          <p:cNvPr id="10" name="Нижний колонтитул 9"/>
          <p:cNvSpPr>
            <a:spLocks noGrp="1"/>
          </p:cNvSpPr>
          <p:nvPr>
            <p:ph type="ftr" sz="quarter" idx="16"/>
          </p:nvPr>
        </p:nvSpPr>
        <p:spPr/>
        <p:txBody>
          <a:bodyPr rtlCol="0"/>
          <a:lstStyle/>
          <a:p>
            <a:endParaRPr lang="az-Latn-A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4804A0F6-F75B-48FB-B6B7-0879344B4926}" type="datetimeFigureOut">
              <a:rPr lang="az-Latn-AZ" smtClean="0"/>
              <a:pPr/>
              <a:t>22.04.2014</a:t>
            </a:fld>
            <a:endParaRPr lang="az-Latn-AZ"/>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az-Latn-AZ"/>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5FE39D6B-50BA-4BB3-91EF-D5FC60665D5D}" type="slidenum">
              <a:rPr lang="az-Latn-AZ" smtClean="0"/>
              <a:pPr/>
              <a:t>‹#›</a:t>
            </a:fld>
            <a:endParaRPr lang="az-Latn-AZ"/>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4804A0F6-F75B-48FB-B6B7-0879344B4926}" type="datetimeFigureOut">
              <a:rPr lang="az-Latn-AZ" smtClean="0"/>
              <a:pPr/>
              <a:t>22.04.2014</a:t>
            </a:fld>
            <a:endParaRPr lang="az-Latn-AZ"/>
          </a:p>
        </p:txBody>
      </p:sp>
      <p:sp>
        <p:nvSpPr>
          <p:cNvPr id="6" name="Нижний колонтитул 5"/>
          <p:cNvSpPr>
            <a:spLocks noGrp="1"/>
          </p:cNvSpPr>
          <p:nvPr>
            <p:ph type="ftr" sz="quarter" idx="11"/>
          </p:nvPr>
        </p:nvSpPr>
        <p:spPr/>
        <p:txBody>
          <a:bodyPr/>
          <a:lstStyle/>
          <a:p>
            <a:endParaRPr lang="az-Latn-AZ"/>
          </a:p>
        </p:txBody>
      </p:sp>
      <p:sp>
        <p:nvSpPr>
          <p:cNvPr id="7" name="Номер слайда 6"/>
          <p:cNvSpPr>
            <a:spLocks noGrp="1"/>
          </p:cNvSpPr>
          <p:nvPr>
            <p:ph type="sldNum" sz="quarter" idx="12"/>
          </p:nvPr>
        </p:nvSpPr>
        <p:spPr/>
        <p:txBody>
          <a:bodyPr/>
          <a:lstStyle/>
          <a:p>
            <a:fld id="{5FE39D6B-50BA-4BB3-91EF-D5FC60665D5D}" type="slidenum">
              <a:rPr lang="az-Latn-AZ" smtClean="0"/>
              <a:pPr/>
              <a:t>‹#›</a:t>
            </a:fld>
            <a:endParaRPr lang="az-Latn-AZ"/>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4804A0F6-F75B-48FB-B6B7-0879344B4926}" type="datetimeFigureOut">
              <a:rPr lang="az-Latn-AZ" smtClean="0"/>
              <a:pPr/>
              <a:t>22.04.2014</a:t>
            </a:fld>
            <a:endParaRPr lang="az-Latn-AZ"/>
          </a:p>
        </p:txBody>
      </p:sp>
      <p:sp>
        <p:nvSpPr>
          <p:cNvPr id="8" name="Нижний колонтитул 7"/>
          <p:cNvSpPr>
            <a:spLocks noGrp="1"/>
          </p:cNvSpPr>
          <p:nvPr>
            <p:ph type="ftr" sz="quarter" idx="11"/>
          </p:nvPr>
        </p:nvSpPr>
        <p:spPr/>
        <p:txBody>
          <a:bodyPr/>
          <a:lstStyle/>
          <a:p>
            <a:endParaRPr lang="az-Latn-AZ"/>
          </a:p>
        </p:txBody>
      </p:sp>
      <p:sp>
        <p:nvSpPr>
          <p:cNvPr id="9" name="Номер слайда 8"/>
          <p:cNvSpPr>
            <a:spLocks noGrp="1"/>
          </p:cNvSpPr>
          <p:nvPr>
            <p:ph type="sldNum" sz="quarter" idx="12"/>
          </p:nvPr>
        </p:nvSpPr>
        <p:spPr/>
        <p:txBody>
          <a:bodyPr/>
          <a:lstStyle/>
          <a:p>
            <a:fld id="{5FE39D6B-50BA-4BB3-91EF-D5FC60665D5D}" type="slidenum">
              <a:rPr lang="az-Latn-AZ" smtClean="0"/>
              <a:pPr/>
              <a:t>‹#›</a:t>
            </a:fld>
            <a:endParaRPr lang="az-Latn-AZ"/>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4804A0F6-F75B-48FB-B6B7-0879344B4926}" type="datetimeFigureOut">
              <a:rPr lang="az-Latn-AZ" smtClean="0"/>
              <a:pPr/>
              <a:t>22.04.2014</a:t>
            </a:fld>
            <a:endParaRPr lang="az-Latn-AZ"/>
          </a:p>
        </p:txBody>
      </p:sp>
      <p:sp>
        <p:nvSpPr>
          <p:cNvPr id="7" name="Номер слайда 6"/>
          <p:cNvSpPr>
            <a:spLocks noGrp="1"/>
          </p:cNvSpPr>
          <p:nvPr>
            <p:ph type="sldNum" sz="quarter" idx="11"/>
          </p:nvPr>
        </p:nvSpPr>
        <p:spPr/>
        <p:txBody>
          <a:bodyPr rtlCol="0"/>
          <a:lstStyle/>
          <a:p>
            <a:fld id="{5FE39D6B-50BA-4BB3-91EF-D5FC60665D5D}" type="slidenum">
              <a:rPr lang="az-Latn-AZ" smtClean="0"/>
              <a:pPr/>
              <a:t>‹#›</a:t>
            </a:fld>
            <a:endParaRPr lang="az-Latn-AZ"/>
          </a:p>
        </p:txBody>
      </p:sp>
      <p:sp>
        <p:nvSpPr>
          <p:cNvPr id="8" name="Нижний колонтитул 7"/>
          <p:cNvSpPr>
            <a:spLocks noGrp="1"/>
          </p:cNvSpPr>
          <p:nvPr>
            <p:ph type="ftr" sz="quarter" idx="12"/>
          </p:nvPr>
        </p:nvSpPr>
        <p:spPr/>
        <p:txBody>
          <a:bodyPr rtlCol="0"/>
          <a:lstStyle/>
          <a:p>
            <a:endParaRPr lang="az-Latn-A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804A0F6-F75B-48FB-B6B7-0879344B4926}" type="datetimeFigureOut">
              <a:rPr lang="az-Latn-AZ" smtClean="0"/>
              <a:pPr/>
              <a:t>22.04.2014</a:t>
            </a:fld>
            <a:endParaRPr lang="az-Latn-AZ"/>
          </a:p>
        </p:txBody>
      </p:sp>
      <p:sp>
        <p:nvSpPr>
          <p:cNvPr id="3" name="Нижний колонтитул 2"/>
          <p:cNvSpPr>
            <a:spLocks noGrp="1"/>
          </p:cNvSpPr>
          <p:nvPr>
            <p:ph type="ftr" sz="quarter" idx="11"/>
          </p:nvPr>
        </p:nvSpPr>
        <p:spPr/>
        <p:txBody>
          <a:bodyPr/>
          <a:lstStyle/>
          <a:p>
            <a:endParaRPr lang="az-Latn-AZ"/>
          </a:p>
        </p:txBody>
      </p:sp>
      <p:sp>
        <p:nvSpPr>
          <p:cNvPr id="4" name="Номер слайда 3"/>
          <p:cNvSpPr>
            <a:spLocks noGrp="1"/>
          </p:cNvSpPr>
          <p:nvPr>
            <p:ph type="sldNum" sz="quarter" idx="12"/>
          </p:nvPr>
        </p:nvSpPr>
        <p:spPr/>
        <p:txBody>
          <a:bodyPr/>
          <a:lstStyle/>
          <a:p>
            <a:fld id="{5FE39D6B-50BA-4BB3-91EF-D5FC60665D5D}" type="slidenum">
              <a:rPr lang="az-Latn-AZ" smtClean="0"/>
              <a:pPr/>
              <a:t>‹#›</a:t>
            </a:fld>
            <a:endParaRPr lang="az-Latn-A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4804A0F6-F75B-48FB-B6B7-0879344B4926}" type="datetimeFigureOut">
              <a:rPr lang="az-Latn-AZ" smtClean="0"/>
              <a:pPr/>
              <a:t>22.04.2014</a:t>
            </a:fld>
            <a:endParaRPr lang="az-Latn-AZ"/>
          </a:p>
        </p:txBody>
      </p:sp>
      <p:sp>
        <p:nvSpPr>
          <p:cNvPr id="22" name="Номер слайда 21"/>
          <p:cNvSpPr>
            <a:spLocks noGrp="1"/>
          </p:cNvSpPr>
          <p:nvPr>
            <p:ph type="sldNum" sz="quarter" idx="15"/>
          </p:nvPr>
        </p:nvSpPr>
        <p:spPr/>
        <p:txBody>
          <a:bodyPr rtlCol="0"/>
          <a:lstStyle/>
          <a:p>
            <a:fld id="{5FE39D6B-50BA-4BB3-91EF-D5FC60665D5D}" type="slidenum">
              <a:rPr lang="az-Latn-AZ" smtClean="0"/>
              <a:pPr/>
              <a:t>‹#›</a:t>
            </a:fld>
            <a:endParaRPr lang="az-Latn-AZ"/>
          </a:p>
        </p:txBody>
      </p:sp>
      <p:sp>
        <p:nvSpPr>
          <p:cNvPr id="23" name="Нижний колонтитул 22"/>
          <p:cNvSpPr>
            <a:spLocks noGrp="1"/>
          </p:cNvSpPr>
          <p:nvPr>
            <p:ph type="ftr" sz="quarter" idx="16"/>
          </p:nvPr>
        </p:nvSpPr>
        <p:spPr/>
        <p:txBody>
          <a:bodyPr rtlCol="0"/>
          <a:lstStyle/>
          <a:p>
            <a:endParaRPr lang="az-Latn-AZ"/>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4804A0F6-F75B-48FB-B6B7-0879344B4926}" type="datetimeFigureOut">
              <a:rPr lang="az-Latn-AZ" smtClean="0"/>
              <a:pPr/>
              <a:t>22.04.2014</a:t>
            </a:fld>
            <a:endParaRPr lang="az-Latn-AZ"/>
          </a:p>
        </p:txBody>
      </p:sp>
      <p:sp>
        <p:nvSpPr>
          <p:cNvPr id="18" name="Номер слайда 17"/>
          <p:cNvSpPr>
            <a:spLocks noGrp="1"/>
          </p:cNvSpPr>
          <p:nvPr>
            <p:ph type="sldNum" sz="quarter" idx="11"/>
          </p:nvPr>
        </p:nvSpPr>
        <p:spPr/>
        <p:txBody>
          <a:bodyPr rtlCol="0"/>
          <a:lstStyle/>
          <a:p>
            <a:fld id="{5FE39D6B-50BA-4BB3-91EF-D5FC60665D5D}" type="slidenum">
              <a:rPr lang="az-Latn-AZ" smtClean="0"/>
              <a:pPr/>
              <a:t>‹#›</a:t>
            </a:fld>
            <a:endParaRPr lang="az-Latn-AZ"/>
          </a:p>
        </p:txBody>
      </p:sp>
      <p:sp>
        <p:nvSpPr>
          <p:cNvPr id="21" name="Нижний колонтитул 20"/>
          <p:cNvSpPr>
            <a:spLocks noGrp="1"/>
          </p:cNvSpPr>
          <p:nvPr>
            <p:ph type="ftr" sz="quarter" idx="12"/>
          </p:nvPr>
        </p:nvSpPr>
        <p:spPr/>
        <p:txBody>
          <a:bodyPr rtlCol="0"/>
          <a:lstStyle/>
          <a:p>
            <a:endParaRPr lang="az-Latn-A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4804A0F6-F75B-48FB-B6B7-0879344B4926}" type="datetimeFigureOut">
              <a:rPr lang="az-Latn-AZ" smtClean="0"/>
              <a:pPr/>
              <a:t>22.04.2014</a:t>
            </a:fld>
            <a:endParaRPr lang="az-Latn-AZ"/>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az-Latn-AZ"/>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5FE39D6B-50BA-4BB3-91EF-D5FC60665D5D}" type="slidenum">
              <a:rPr lang="az-Latn-AZ" smtClean="0"/>
              <a:pPr/>
              <a:t>‹#›</a:t>
            </a:fld>
            <a:endParaRPr lang="az-Latn-AZ"/>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57224" y="928670"/>
            <a:ext cx="7772400" cy="2714644"/>
          </a:xfrm>
        </p:spPr>
        <p:txBody>
          <a:bodyPr>
            <a:normAutofit fontScale="90000"/>
          </a:bodyPr>
          <a:lstStyle/>
          <a:p>
            <a:r>
              <a:rPr lang="az-Latn-AZ" sz="7300" dirty="0" smtClean="0"/>
              <a:t>Milli Onkologiya Mərkəzi</a:t>
            </a:r>
            <a:r>
              <a:rPr lang="az-Latn-AZ" dirty="0" smtClean="0"/>
              <a:t/>
            </a:r>
            <a:br>
              <a:rPr lang="az-Latn-AZ" dirty="0" smtClean="0"/>
            </a:br>
            <a:endParaRPr lang="az-Latn-AZ" dirty="0"/>
          </a:p>
        </p:txBody>
      </p:sp>
      <p:sp>
        <p:nvSpPr>
          <p:cNvPr id="3" name="Подзаголовок 2"/>
          <p:cNvSpPr>
            <a:spLocks noGrp="1"/>
          </p:cNvSpPr>
          <p:nvPr>
            <p:ph type="subTitle" idx="1"/>
          </p:nvPr>
        </p:nvSpPr>
        <p:spPr>
          <a:xfrm>
            <a:off x="1371600" y="3857628"/>
            <a:ext cx="6400800" cy="1781172"/>
          </a:xfrm>
        </p:spPr>
        <p:txBody>
          <a:bodyPr>
            <a:normAutofit/>
          </a:bodyPr>
          <a:lstStyle/>
          <a:p>
            <a:pPr algn="r"/>
            <a:r>
              <a:rPr lang="az-Latn-AZ" sz="4800" dirty="0" smtClean="0"/>
              <a:t>    Şüa-diaqnostika şöbəsi</a:t>
            </a:r>
            <a:endParaRPr lang="az-Latn-AZ" sz="4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14290"/>
            <a:ext cx="8286808" cy="1357314"/>
          </a:xfrm>
        </p:spPr>
        <p:txBody>
          <a:bodyPr>
            <a:noAutofit/>
          </a:bodyPr>
          <a:lstStyle/>
          <a:p>
            <a:pPr algn="ctr"/>
            <a:r>
              <a:rPr lang="az-Latn-AZ" sz="2800" dirty="0" smtClean="0">
                <a:latin typeface="+mn-lt"/>
              </a:rPr>
              <a:t>Səyyar </a:t>
            </a:r>
            <a:r>
              <a:rPr lang="az-Latn-AZ" sz="2800" dirty="0" err="1" smtClean="0">
                <a:latin typeface="+mn-lt"/>
              </a:rPr>
              <a:t>apparatlar</a:t>
            </a:r>
            <a:r>
              <a:rPr lang="az-Latn-AZ" sz="2800" dirty="0" err="1" smtClean="0">
                <a:latin typeface="+mn-lt"/>
              </a:rPr>
              <a:t>ın</a:t>
            </a:r>
            <a:r>
              <a:rPr lang="az-Latn-AZ" sz="2800" dirty="0" smtClean="0">
                <a:latin typeface="+mn-lt"/>
              </a:rPr>
              <a:t> vasitəsi ilə </a:t>
            </a:r>
            <a:r>
              <a:rPr lang="az-Latn-AZ" sz="2800" dirty="0" err="1" smtClean="0">
                <a:latin typeface="+mn-lt"/>
              </a:rPr>
              <a:t>skrining</a:t>
            </a:r>
            <a:r>
              <a:rPr lang="az-Latn-AZ" sz="2800" dirty="0" smtClean="0">
                <a:latin typeface="+mn-lt"/>
              </a:rPr>
              <a:t> zamanı ağciyərlərin və süd vəzlərinin rentgen müayinəsi aparılır</a:t>
            </a:r>
            <a:endParaRPr lang="az-Latn-AZ" sz="2800" dirty="0">
              <a:latin typeface="+mn-lt"/>
            </a:endParaRPr>
          </a:p>
        </p:txBody>
      </p:sp>
      <p:pic>
        <p:nvPicPr>
          <p:cNvPr id="7" name="Содержимое 6" descr="DSC_1466.JPG"/>
          <p:cNvPicPr>
            <a:picLocks noGrp="1" noChangeAspect="1"/>
          </p:cNvPicPr>
          <p:nvPr>
            <p:ph sz="quarter" idx="1"/>
          </p:nvPr>
        </p:nvPicPr>
        <p:blipFill>
          <a:blip r:embed="rId2" cstate="print"/>
          <a:stretch>
            <a:fillRect/>
          </a:stretch>
        </p:blipFill>
        <p:spPr>
          <a:xfrm>
            <a:off x="357158" y="2214554"/>
            <a:ext cx="3657600" cy="2812070"/>
          </a:xfrm>
        </p:spPr>
      </p:pic>
      <p:pic>
        <p:nvPicPr>
          <p:cNvPr id="8" name="Содержимое 7" descr="DSC_1483.JPG"/>
          <p:cNvPicPr>
            <a:picLocks noGrp="1" noChangeAspect="1"/>
          </p:cNvPicPr>
          <p:nvPr>
            <p:ph sz="quarter" idx="2"/>
          </p:nvPr>
        </p:nvPicPr>
        <p:blipFill>
          <a:blip r:embed="rId3" cstate="print"/>
          <a:stretch>
            <a:fillRect/>
          </a:stretch>
        </p:blipFill>
        <p:spPr>
          <a:xfrm>
            <a:off x="4328564" y="1794607"/>
            <a:ext cx="3458146" cy="4286152"/>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14282" y="857232"/>
            <a:ext cx="3929090" cy="6000768"/>
          </a:xfrm>
        </p:spPr>
        <p:txBody>
          <a:bodyPr>
            <a:normAutofit/>
          </a:bodyPr>
          <a:lstStyle/>
          <a:p>
            <a:pPr algn="ctr">
              <a:buNone/>
            </a:pPr>
            <a:r>
              <a:rPr lang="az-Latn-AZ" sz="3600" dirty="0" smtClean="0"/>
              <a:t>TOSHİBA  Aplio MX </a:t>
            </a:r>
          </a:p>
          <a:p>
            <a:pPr algn="ctr">
              <a:buNone/>
            </a:pPr>
            <a:r>
              <a:rPr lang="az-Latn-AZ" sz="3600" dirty="0" smtClean="0"/>
              <a:t>Ultrasonoqrafiya</a:t>
            </a:r>
          </a:p>
          <a:p>
            <a:pPr algn="ctr">
              <a:buNone/>
            </a:pPr>
            <a:r>
              <a:rPr lang="az-Latn-AZ" sz="3600" dirty="0" smtClean="0"/>
              <a:t>aparatı</a:t>
            </a:r>
          </a:p>
          <a:p>
            <a:pPr>
              <a:buNone/>
            </a:pPr>
            <a:r>
              <a:rPr lang="az-Latn-AZ" dirty="0" smtClean="0"/>
              <a:t>   </a:t>
            </a:r>
          </a:p>
          <a:p>
            <a:pPr>
              <a:buNone/>
            </a:pPr>
            <a:r>
              <a:rPr lang="az-Latn-AZ" dirty="0"/>
              <a:t> </a:t>
            </a:r>
            <a:r>
              <a:rPr lang="az-Latn-AZ" dirty="0" smtClean="0"/>
              <a:t>   </a:t>
            </a:r>
            <a:r>
              <a:rPr lang="az-Latn-AZ" dirty="0" smtClean="0"/>
              <a:t>1. </a:t>
            </a:r>
            <a:r>
              <a:rPr lang="az-Latn-AZ" dirty="0" err="1" smtClean="0"/>
              <a:t>ApliPure</a:t>
            </a:r>
            <a:r>
              <a:rPr lang="az-Latn-AZ" dirty="0" smtClean="0"/>
              <a:t>+ funksiyası</a:t>
            </a:r>
          </a:p>
          <a:p>
            <a:pPr>
              <a:buNone/>
            </a:pPr>
            <a:r>
              <a:rPr lang="az-Latn-AZ" dirty="0"/>
              <a:t> </a:t>
            </a:r>
            <a:r>
              <a:rPr lang="az-Latn-AZ" dirty="0" smtClean="0"/>
              <a:t>   </a:t>
            </a:r>
            <a:r>
              <a:rPr lang="az-Latn-AZ" dirty="0" smtClean="0"/>
              <a:t>2. </a:t>
            </a:r>
            <a:r>
              <a:rPr lang="az-Latn-AZ" dirty="0" err="1" smtClean="0"/>
              <a:t>MikroPure</a:t>
            </a:r>
            <a:r>
              <a:rPr lang="az-Latn-AZ" dirty="0" smtClean="0"/>
              <a:t>+</a:t>
            </a:r>
          </a:p>
          <a:p>
            <a:pPr>
              <a:buNone/>
            </a:pPr>
            <a:r>
              <a:rPr lang="az-Latn-AZ" dirty="0"/>
              <a:t> </a:t>
            </a:r>
            <a:r>
              <a:rPr lang="az-Latn-AZ" dirty="0" smtClean="0"/>
              <a:t>   </a:t>
            </a:r>
            <a:r>
              <a:rPr lang="az-Latn-AZ" dirty="0" smtClean="0"/>
              <a:t>3. </a:t>
            </a:r>
            <a:r>
              <a:rPr lang="az-Latn-AZ" dirty="0" err="1" smtClean="0"/>
              <a:t>Elastoqrafiya</a:t>
            </a:r>
            <a:endParaRPr lang="az-Latn-AZ" dirty="0" smtClean="0"/>
          </a:p>
          <a:p>
            <a:pPr>
              <a:buNone/>
            </a:pPr>
            <a:r>
              <a:rPr lang="az-Latn-AZ" dirty="0" smtClean="0"/>
              <a:t>    </a:t>
            </a:r>
            <a:r>
              <a:rPr lang="az-Latn-AZ" dirty="0" smtClean="0"/>
              <a:t>4. Modulyasiya </a:t>
            </a:r>
            <a:endParaRPr lang="az-Latn-AZ" dirty="0" smtClean="0"/>
          </a:p>
          <a:p>
            <a:pPr>
              <a:buNone/>
            </a:pPr>
            <a:r>
              <a:rPr lang="az-Latn-AZ" dirty="0"/>
              <a:t> </a:t>
            </a:r>
            <a:r>
              <a:rPr lang="az-Latn-AZ" dirty="0" smtClean="0"/>
              <a:t>   </a:t>
            </a:r>
            <a:r>
              <a:rPr lang="az-Latn-AZ" dirty="0" smtClean="0"/>
              <a:t>5. Kontrastlı </a:t>
            </a:r>
            <a:r>
              <a:rPr lang="az-Latn-AZ" dirty="0" smtClean="0"/>
              <a:t>güclənmə        rejimi</a:t>
            </a:r>
            <a:endParaRPr lang="az-Latn-AZ" dirty="0"/>
          </a:p>
        </p:txBody>
      </p:sp>
      <p:pic>
        <p:nvPicPr>
          <p:cNvPr id="5" name="Содержимое 4" descr="DSC_1478.JPG"/>
          <p:cNvPicPr>
            <a:picLocks noGrp="1" noChangeAspect="1"/>
          </p:cNvPicPr>
          <p:nvPr>
            <p:ph sz="quarter" idx="2"/>
          </p:nvPr>
        </p:nvPicPr>
        <p:blipFill>
          <a:blip r:embed="rId2" cstate="print"/>
          <a:stretch>
            <a:fillRect/>
          </a:stretch>
        </p:blipFill>
        <p:spPr>
          <a:xfrm rot="5400000">
            <a:off x="3383532" y="1259882"/>
            <a:ext cx="6234588" cy="428628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DSC_1429.JPG"/>
          <p:cNvPicPr>
            <a:picLocks noGrp="1" noChangeAspect="1"/>
          </p:cNvPicPr>
          <p:nvPr>
            <p:ph sz="quarter" idx="1"/>
          </p:nvPr>
        </p:nvPicPr>
        <p:blipFill>
          <a:blip r:embed="rId2" cstate="print"/>
          <a:stretch>
            <a:fillRect/>
          </a:stretch>
        </p:blipFill>
        <p:spPr>
          <a:xfrm>
            <a:off x="214282" y="285728"/>
            <a:ext cx="4572000" cy="2873825"/>
          </a:xfrm>
        </p:spPr>
      </p:pic>
      <p:sp>
        <p:nvSpPr>
          <p:cNvPr id="4" name="Содержимое 3"/>
          <p:cNvSpPr>
            <a:spLocks noGrp="1"/>
          </p:cNvSpPr>
          <p:nvPr>
            <p:ph sz="quarter" idx="2"/>
          </p:nvPr>
        </p:nvSpPr>
        <p:spPr>
          <a:xfrm>
            <a:off x="4648200" y="0"/>
            <a:ext cx="4038600" cy="6126163"/>
          </a:xfrm>
        </p:spPr>
        <p:txBody>
          <a:bodyPr>
            <a:normAutofit fontScale="85000" lnSpcReduction="10000"/>
          </a:bodyPr>
          <a:lstStyle/>
          <a:p>
            <a:pPr>
              <a:buNone/>
            </a:pPr>
            <a:r>
              <a:rPr lang="az-Latn-AZ" sz="4600" dirty="0" smtClean="0"/>
              <a:t>   </a:t>
            </a:r>
            <a:r>
              <a:rPr lang="az-Latn-AZ" sz="4700" dirty="0" smtClean="0"/>
              <a:t>TOSHİBA Aquilion</a:t>
            </a:r>
            <a:r>
              <a:rPr lang="az-Latn-AZ" sz="3800" dirty="0" smtClean="0"/>
              <a:t>(16slice)</a:t>
            </a:r>
          </a:p>
          <a:p>
            <a:pPr>
              <a:buNone/>
            </a:pPr>
            <a:r>
              <a:rPr lang="az-Latn-AZ" dirty="0" smtClean="0"/>
              <a:t>     Bu aparat vasitəsilə KT müayinələrin bütün növləri aparılır, “Medrad” firmasının avtoinjektoru ilə venadaxili kontrast maddə vurmaq və qarın boşluğunun multifazalı müayinəsi,KT angioqrafiya, multiplanar  rekonstruksiyalar, skeletin və kontrastlaşmış arteriyaların 3D şəkillərinin çəkilməsi,həmçinin baş </a:t>
            </a:r>
            <a:r>
              <a:rPr lang="az-Latn-AZ" dirty="0" err="1" smtClean="0"/>
              <a:t>beyinin,boyunun</a:t>
            </a:r>
            <a:r>
              <a:rPr lang="az-Latn-AZ" dirty="0" smtClean="0"/>
              <a:t>, döş </a:t>
            </a:r>
            <a:r>
              <a:rPr lang="az-Latn-AZ" dirty="0" smtClean="0"/>
              <a:t>qəfəsinin və ətrafların müayinsəi aparılır.</a:t>
            </a:r>
            <a:endParaRPr lang="az-Latn-AZ" dirty="0"/>
          </a:p>
        </p:txBody>
      </p:sp>
      <p:pic>
        <p:nvPicPr>
          <p:cNvPr id="5122" name="Picture 2" descr="C:\Users\Vefa\Desktop\Rezident\DSC_1435.JPG"/>
          <p:cNvPicPr>
            <a:picLocks noChangeAspect="1" noChangeArrowheads="1"/>
          </p:cNvPicPr>
          <p:nvPr/>
        </p:nvPicPr>
        <p:blipFill>
          <a:blip r:embed="rId3" cstate="print"/>
          <a:srcRect/>
          <a:stretch>
            <a:fillRect/>
          </a:stretch>
        </p:blipFill>
        <p:spPr bwMode="auto">
          <a:xfrm>
            <a:off x="214282" y="3286124"/>
            <a:ext cx="4572032" cy="3379328"/>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14282" y="357166"/>
            <a:ext cx="5214974" cy="5768997"/>
          </a:xfrm>
        </p:spPr>
        <p:txBody>
          <a:bodyPr>
            <a:normAutofit fontScale="32500" lnSpcReduction="20000"/>
          </a:bodyPr>
          <a:lstStyle/>
          <a:p>
            <a:pPr>
              <a:buNone/>
            </a:pPr>
            <a:r>
              <a:rPr lang="az-Latn-AZ" sz="7600" dirty="0" smtClean="0"/>
              <a:t>MAQNETOM</a:t>
            </a:r>
          </a:p>
          <a:p>
            <a:pPr>
              <a:buNone/>
            </a:pPr>
            <a:r>
              <a:rPr lang="az-Latn-AZ" sz="7600" dirty="0" smtClean="0"/>
              <a:t>AVANTO 1.5 TESLA </a:t>
            </a:r>
          </a:p>
          <a:p>
            <a:pPr>
              <a:buNone/>
            </a:pPr>
            <a:endParaRPr lang="az-Latn-AZ" dirty="0" smtClean="0"/>
          </a:p>
          <a:p>
            <a:pPr>
              <a:buNone/>
            </a:pPr>
            <a:r>
              <a:rPr lang="az-Latn-AZ" sz="3400" dirty="0" smtClean="0"/>
              <a:t>İcra olunan müayinələr:</a:t>
            </a:r>
          </a:p>
          <a:p>
            <a:r>
              <a:rPr lang="az-Latn-AZ" sz="3400" dirty="0" smtClean="0"/>
              <a:t>Abdomen MR(dinamik bolyus kontrastlı/kontrastsız)</a:t>
            </a:r>
          </a:p>
          <a:p>
            <a:r>
              <a:rPr lang="az-Latn-AZ" sz="3400" dirty="0" smtClean="0"/>
              <a:t>Pelvis MR(dinamik bolyus kontrastlı/kontrastsız)</a:t>
            </a:r>
          </a:p>
          <a:p>
            <a:r>
              <a:rPr lang="az-Latn-AZ" sz="3400" dirty="0" smtClean="0"/>
              <a:t>Neyroradiologiya MR(dinamik bolyus kontrastlı/kontrastsız)</a:t>
            </a:r>
          </a:p>
          <a:p>
            <a:r>
              <a:rPr lang="az-Latn-AZ" sz="3400" dirty="0" smtClean="0"/>
              <a:t>MR Uroqrafiya</a:t>
            </a:r>
          </a:p>
          <a:p>
            <a:r>
              <a:rPr lang="az-Latn-AZ" sz="3400" dirty="0" smtClean="0"/>
              <a:t>MRCP</a:t>
            </a:r>
          </a:p>
          <a:p>
            <a:r>
              <a:rPr lang="az-Latn-AZ" sz="3400" dirty="0" smtClean="0"/>
              <a:t>Baş və boyun MR(dinamik bolyus kontrastlı/kontrastsız)</a:t>
            </a:r>
          </a:p>
          <a:p>
            <a:r>
              <a:rPr lang="az-Latn-AZ" sz="3400" dirty="0" smtClean="0"/>
              <a:t>Yumşaq toxumaların MR(dinamik bolyus kontrastlı/kontrastsız)</a:t>
            </a:r>
          </a:p>
          <a:p>
            <a:r>
              <a:rPr lang="az-Latn-AZ" sz="3400" dirty="0" smtClean="0"/>
              <a:t>Baş </a:t>
            </a:r>
            <a:r>
              <a:rPr lang="az-Latn-AZ" sz="3400" dirty="0" smtClean="0"/>
              <a:t>beyinin </a:t>
            </a:r>
            <a:r>
              <a:rPr lang="az-Latn-AZ" sz="3400" dirty="0" smtClean="0"/>
              <a:t>ANGİO TOF MR müayinəsi,venoqrafiya</a:t>
            </a:r>
          </a:p>
          <a:p>
            <a:r>
              <a:rPr lang="az-Latn-AZ" sz="3400" dirty="0" smtClean="0"/>
              <a:t>Diffuzion müayinə-baş beyin,abdomen,pelvis,süd vəzi</a:t>
            </a:r>
          </a:p>
          <a:p>
            <a:r>
              <a:rPr lang="az-Latn-AZ" sz="3400" dirty="0" smtClean="0"/>
              <a:t>DTİ-Diffuzion Tensor İmaging</a:t>
            </a:r>
          </a:p>
          <a:p>
            <a:r>
              <a:rPr lang="az-Latn-AZ" sz="3400" dirty="0" smtClean="0"/>
              <a:t>Single və Multivoxel Spektroskopiya-Süd vəzi </a:t>
            </a:r>
          </a:p>
          <a:p>
            <a:r>
              <a:rPr lang="az-Latn-AZ" sz="3400" dirty="0" smtClean="0"/>
              <a:t>DCE süd vəzi MR müayinəsi</a:t>
            </a:r>
          </a:p>
          <a:p>
            <a:r>
              <a:rPr lang="az-Latn-AZ" sz="3400" dirty="0" smtClean="0"/>
              <a:t>Proton single voxel spektroskopiya-Süd vəzi</a:t>
            </a:r>
          </a:p>
          <a:p>
            <a:r>
              <a:rPr lang="az-Latn-AZ" sz="3400" dirty="0" smtClean="0"/>
              <a:t>Chemical Shift İmaging- Prostat vəzi</a:t>
            </a:r>
          </a:p>
          <a:p>
            <a:r>
              <a:rPr lang="az-Latn-AZ" sz="3400" dirty="0" smtClean="0"/>
              <a:t>Streotaksik beyin biopsiyasının əməliyyatdan əvvəl planlaşdırılması</a:t>
            </a:r>
          </a:p>
          <a:p>
            <a:r>
              <a:rPr lang="az-Latn-AZ" sz="3400" dirty="0" smtClean="0"/>
              <a:t>Pediatric imaging+ Spektroskopiya</a:t>
            </a:r>
          </a:p>
          <a:p>
            <a:pPr>
              <a:buNone/>
            </a:pPr>
            <a:endParaRPr lang="az-Latn-AZ" sz="3400" dirty="0"/>
          </a:p>
          <a:p>
            <a:pPr>
              <a:buNone/>
            </a:pPr>
            <a:r>
              <a:rPr lang="az-Latn-AZ" sz="3400" dirty="0" smtClean="0"/>
              <a:t>Auto –İnjektor-Spectris Solaris MR system</a:t>
            </a:r>
          </a:p>
          <a:p>
            <a:pPr>
              <a:buNone/>
            </a:pPr>
            <a:r>
              <a:rPr lang="az-Latn-AZ" sz="3400" dirty="0"/>
              <a:t> </a:t>
            </a:r>
            <a:endParaRPr lang="az-Latn-AZ" sz="3400" dirty="0" smtClean="0"/>
          </a:p>
          <a:p>
            <a:pPr>
              <a:buNone/>
            </a:pPr>
            <a:r>
              <a:rPr lang="az-Latn-AZ" sz="3400" dirty="0" smtClean="0"/>
              <a:t>P.S  Mərkəzimizdə 2 MR maşınları var</a:t>
            </a:r>
          </a:p>
          <a:p>
            <a:pPr>
              <a:buNone/>
            </a:pPr>
            <a:r>
              <a:rPr lang="az-Latn-AZ" sz="3400" dirty="0"/>
              <a:t> </a:t>
            </a:r>
            <a:r>
              <a:rPr lang="az-Latn-AZ" sz="3400" dirty="0" smtClean="0"/>
              <a:t>1 ədəd MRİ-COMPATİBLE ANESTHESİA MACHİNE</a:t>
            </a:r>
          </a:p>
        </p:txBody>
      </p:sp>
      <p:pic>
        <p:nvPicPr>
          <p:cNvPr id="6146" name="Picture 2" descr="C:\Users\Vefa\Desktop\Rezident\DSC_1424.JPG"/>
          <p:cNvPicPr>
            <a:picLocks noChangeAspect="1" noChangeArrowheads="1"/>
          </p:cNvPicPr>
          <p:nvPr/>
        </p:nvPicPr>
        <p:blipFill>
          <a:blip r:embed="rId2" cstate="print"/>
          <a:srcRect/>
          <a:stretch>
            <a:fillRect/>
          </a:stretch>
        </p:blipFill>
        <p:spPr bwMode="auto">
          <a:xfrm>
            <a:off x="5214943" y="142854"/>
            <a:ext cx="3286147" cy="5537792"/>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DSC_1455.JPG"/>
          <p:cNvPicPr>
            <a:picLocks noGrp="1" noChangeAspect="1"/>
          </p:cNvPicPr>
          <p:nvPr>
            <p:ph sz="quarter" idx="1"/>
          </p:nvPr>
        </p:nvPicPr>
        <p:blipFill>
          <a:blip r:embed="rId2" cstate="print"/>
          <a:stretch>
            <a:fillRect/>
          </a:stretch>
        </p:blipFill>
        <p:spPr>
          <a:xfrm>
            <a:off x="428596" y="1428736"/>
            <a:ext cx="3953224" cy="2605534"/>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Содержимое 6" descr="DSC_1437.JPG"/>
          <p:cNvPicPr>
            <a:picLocks noGrp="1" noChangeAspect="1"/>
          </p:cNvPicPr>
          <p:nvPr>
            <p:ph sz="quarter" idx="2"/>
          </p:nvPr>
        </p:nvPicPr>
        <p:blipFill>
          <a:blip r:embed="rId2" cstate="print"/>
          <a:stretch>
            <a:fillRect/>
          </a:stretch>
        </p:blipFill>
        <p:spPr>
          <a:xfrm rot="16200000">
            <a:off x="-762042" y="1333490"/>
            <a:ext cx="6096053" cy="4000529"/>
          </a:xfrm>
        </p:spPr>
      </p:pic>
      <p:sp>
        <p:nvSpPr>
          <p:cNvPr id="6" name="Содержимое 5"/>
          <p:cNvSpPr>
            <a:spLocks noGrp="1"/>
          </p:cNvSpPr>
          <p:nvPr>
            <p:ph sz="quarter" idx="4"/>
          </p:nvPr>
        </p:nvSpPr>
        <p:spPr>
          <a:xfrm>
            <a:off x="4357686" y="428604"/>
            <a:ext cx="4572031" cy="5572164"/>
          </a:xfrm>
        </p:spPr>
        <p:txBody>
          <a:bodyPr>
            <a:normAutofit fontScale="92500" lnSpcReduction="20000"/>
          </a:bodyPr>
          <a:lstStyle/>
          <a:p>
            <a:pPr algn="ctr">
              <a:buNone/>
            </a:pPr>
            <a:r>
              <a:rPr lang="az-Latn-AZ" sz="3500" dirty="0" err="1" smtClean="0"/>
              <a:t>Samsung</a:t>
            </a:r>
            <a:r>
              <a:rPr lang="az-Latn-AZ" sz="3500" dirty="0" smtClean="0"/>
              <a:t> XGEO GC </a:t>
            </a:r>
            <a:r>
              <a:rPr lang="az-Latn-AZ" sz="3500" dirty="0" smtClean="0"/>
              <a:t>80 Digital X-RAY Radioqrafiya</a:t>
            </a:r>
          </a:p>
          <a:p>
            <a:pPr algn="just">
              <a:buNone/>
            </a:pPr>
            <a:r>
              <a:rPr lang="az-Latn-AZ" dirty="0" smtClean="0"/>
              <a:t>   </a:t>
            </a:r>
            <a:r>
              <a:rPr lang="az-Latn-AZ" sz="2200" dirty="0" smtClean="0"/>
              <a:t>Bu </a:t>
            </a:r>
            <a:r>
              <a:rPr lang="az-Latn-AZ" sz="2200" dirty="0" smtClean="0"/>
              <a:t>apparat son dövrdə </a:t>
            </a:r>
            <a:r>
              <a:rPr lang="az-Latn-AZ" sz="2200" dirty="0" smtClean="0"/>
              <a:t>satışa buraxılan və </a:t>
            </a:r>
            <a:r>
              <a:rPr lang="az-Latn-AZ" sz="2200" dirty="0" smtClean="0"/>
              <a:t>sırf </a:t>
            </a:r>
            <a:r>
              <a:rPr lang="az-Latn-AZ" sz="2200" dirty="0" smtClean="0"/>
              <a:t>rentgenoqrafiya məqsədi ilə istifadə </a:t>
            </a:r>
            <a:r>
              <a:rPr lang="az-Latn-AZ" sz="2200" dirty="0" smtClean="0"/>
              <a:t>olunan </a:t>
            </a:r>
            <a:r>
              <a:rPr lang="az-Latn-AZ" sz="2200" dirty="0" smtClean="0"/>
              <a:t>qabaqcıl </a:t>
            </a:r>
            <a:r>
              <a:rPr lang="az-Latn-AZ" sz="2200" dirty="0" err="1" smtClean="0"/>
              <a:t>rəqəmsal</a:t>
            </a:r>
            <a:r>
              <a:rPr lang="az-Latn-AZ" sz="2200" dirty="0" smtClean="0"/>
              <a:t> </a:t>
            </a:r>
            <a:r>
              <a:rPr lang="az-Latn-AZ" sz="2200" dirty="0" err="1" smtClean="0"/>
              <a:t>aparatlardandır</a:t>
            </a:r>
            <a:r>
              <a:rPr lang="az-Latn-AZ" sz="2200" dirty="0" smtClean="0"/>
              <a:t>. </a:t>
            </a:r>
            <a:r>
              <a:rPr lang="az-Latn-AZ" sz="2200" dirty="0" err="1" smtClean="0"/>
              <a:t>Samsung</a:t>
            </a:r>
            <a:r>
              <a:rPr lang="az-Latn-AZ" sz="2200" dirty="0" smtClean="0"/>
              <a:t> </a:t>
            </a:r>
            <a:r>
              <a:rPr lang="az-Latn-AZ" sz="2200" dirty="0" smtClean="0"/>
              <a:t>rentgen </a:t>
            </a:r>
            <a:r>
              <a:rPr lang="az-Latn-AZ" sz="2200" dirty="0" smtClean="0"/>
              <a:t>aparatında bütün  müayinələri aparmaq mümkündür. Aparatın </a:t>
            </a:r>
            <a:r>
              <a:rPr lang="az-Latn-AZ" sz="2200" dirty="0" smtClean="0"/>
              <a:t>üstün </a:t>
            </a:r>
            <a:r>
              <a:rPr lang="az-Latn-AZ" sz="2200" dirty="0" smtClean="0"/>
              <a:t>cəhəti – ağır  </a:t>
            </a:r>
            <a:r>
              <a:rPr lang="az-Latn-AZ" sz="2200" dirty="0" smtClean="0"/>
              <a:t>xəstələrin </a:t>
            </a:r>
            <a:r>
              <a:rPr lang="az-Latn-AZ" sz="2200" dirty="0" smtClean="0"/>
              <a:t>oturaq </a:t>
            </a:r>
            <a:r>
              <a:rPr lang="az-Latn-AZ" sz="2200" dirty="0" smtClean="0"/>
              <a:t>və uzanmış </a:t>
            </a:r>
            <a:r>
              <a:rPr lang="az-Latn-AZ" sz="2200" dirty="0" smtClean="0"/>
              <a:t>vəziyyətdə (</a:t>
            </a:r>
            <a:r>
              <a:rPr lang="az-Latn-AZ" sz="2200" dirty="0" smtClean="0"/>
              <a:t>məcburi vəziyyətdə) </a:t>
            </a:r>
            <a:r>
              <a:rPr lang="az-Latn-AZ" sz="2200" dirty="0" err="1" smtClean="0"/>
              <a:t>rentgen</a:t>
            </a:r>
            <a:r>
              <a:rPr lang="az-Latn-AZ" sz="2200" dirty="0" err="1" smtClean="0"/>
              <a:t>qrafiyasının</a:t>
            </a:r>
            <a:r>
              <a:rPr lang="az-Latn-AZ" sz="2200" dirty="0" smtClean="0"/>
              <a:t> </a:t>
            </a:r>
            <a:r>
              <a:rPr lang="az-Latn-AZ" sz="2200" dirty="0" err="1" smtClean="0"/>
              <a:t>aparılmasının</a:t>
            </a:r>
            <a:r>
              <a:rPr lang="az-Latn-AZ" sz="2200" dirty="0" smtClean="0"/>
              <a:t> mümkündür. Bütün </a:t>
            </a:r>
            <a:r>
              <a:rPr lang="az-Latn-AZ" sz="2200" dirty="0" err="1" smtClean="0"/>
              <a:t>rəqəmsal</a:t>
            </a:r>
            <a:r>
              <a:rPr lang="az-Latn-AZ" sz="2200" dirty="0" smtClean="0"/>
              <a:t> </a:t>
            </a:r>
            <a:r>
              <a:rPr lang="az-Latn-AZ" sz="2200" dirty="0" smtClean="0"/>
              <a:t>aparatların orqanlar üzrə standart </a:t>
            </a:r>
            <a:r>
              <a:rPr lang="az-Latn-AZ" sz="2200" dirty="0" smtClean="0"/>
              <a:t>protokollarının olması </a:t>
            </a:r>
            <a:r>
              <a:rPr lang="az-Latn-AZ" sz="2200" dirty="0" smtClean="0"/>
              <a:t>işi </a:t>
            </a:r>
            <a:r>
              <a:rPr lang="az-Latn-AZ" sz="2200" dirty="0" err="1" smtClean="0"/>
              <a:t>asandlaşdırır</a:t>
            </a:r>
            <a:r>
              <a:rPr lang="az-Latn-AZ" sz="2200" dirty="0" smtClean="0"/>
              <a:t>.</a:t>
            </a:r>
            <a:endParaRPr lang="az-Latn-AZ" sz="2200" dirty="0" smtClean="0"/>
          </a:p>
          <a:p>
            <a:endParaRPr lang="az-Latn-AZ"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Содержимое 6" descr="DSC_1447.JPG"/>
          <p:cNvPicPr>
            <a:picLocks noGrp="1" noChangeAspect="1"/>
          </p:cNvPicPr>
          <p:nvPr>
            <p:ph sz="quarter" idx="1"/>
          </p:nvPr>
        </p:nvPicPr>
        <p:blipFill>
          <a:blip r:embed="rId2" cstate="print"/>
          <a:stretch>
            <a:fillRect/>
          </a:stretch>
        </p:blipFill>
        <p:spPr>
          <a:xfrm>
            <a:off x="357158" y="642918"/>
            <a:ext cx="3929090" cy="4071966"/>
          </a:xfrm>
        </p:spPr>
      </p:pic>
      <p:pic>
        <p:nvPicPr>
          <p:cNvPr id="6" name="Содержимое 5" descr="DSC_1442.JPG"/>
          <p:cNvPicPr>
            <a:picLocks noGrp="1" noChangeAspect="1"/>
          </p:cNvPicPr>
          <p:nvPr>
            <p:ph sz="quarter" idx="2"/>
          </p:nvPr>
        </p:nvPicPr>
        <p:blipFill>
          <a:blip r:embed="rId3" cstate="print"/>
          <a:stretch>
            <a:fillRect/>
          </a:stretch>
        </p:blipFill>
        <p:spPr>
          <a:xfrm>
            <a:off x="4500562" y="3857628"/>
            <a:ext cx="3657600" cy="2344189"/>
          </a:xfrm>
        </p:spPr>
      </p:pic>
      <p:pic>
        <p:nvPicPr>
          <p:cNvPr id="2050" name="Picture 2" descr="C:\Users\Vefa\Desktop\Rezident\DSC_1440.JPG"/>
          <p:cNvPicPr>
            <a:picLocks noChangeAspect="1" noChangeArrowheads="1"/>
          </p:cNvPicPr>
          <p:nvPr/>
        </p:nvPicPr>
        <p:blipFill>
          <a:blip r:embed="rId4" cstate="print"/>
          <a:srcRect/>
          <a:stretch>
            <a:fillRect/>
          </a:stretch>
        </p:blipFill>
        <p:spPr bwMode="auto">
          <a:xfrm>
            <a:off x="4714876" y="703114"/>
            <a:ext cx="3714776" cy="2725886"/>
          </a:xfrm>
          <a:prstGeom prst="rect">
            <a:avLst/>
          </a:prstGeom>
          <a:noFill/>
        </p:spPr>
      </p:pic>
      <p:sp>
        <p:nvSpPr>
          <p:cNvPr id="5" name="TextBox 4"/>
          <p:cNvSpPr txBox="1"/>
          <p:nvPr/>
        </p:nvSpPr>
        <p:spPr>
          <a:xfrm>
            <a:off x="214282" y="5072074"/>
            <a:ext cx="4143404" cy="369332"/>
          </a:xfrm>
          <a:prstGeom prst="rect">
            <a:avLst/>
          </a:prstGeom>
          <a:noFill/>
        </p:spPr>
        <p:txBody>
          <a:bodyPr wrap="square" rtlCol="0">
            <a:spAutoFit/>
          </a:bodyPr>
          <a:lstStyle/>
          <a:p>
            <a:r>
              <a:rPr lang="az-Latn-AZ" dirty="0" err="1" smtClean="0"/>
              <a:t>Kompyuter</a:t>
            </a:r>
            <a:r>
              <a:rPr lang="az-Latn-AZ" dirty="0" smtClean="0"/>
              <a:t>-rentgenoqrafiya otağı</a:t>
            </a:r>
            <a:endParaRPr lang="az-Latn-AZ"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0" y="1"/>
            <a:ext cx="4495800" cy="4286255"/>
          </a:xfrm>
        </p:spPr>
        <p:txBody>
          <a:bodyPr>
            <a:normAutofit fontScale="92500" lnSpcReduction="20000"/>
          </a:bodyPr>
          <a:lstStyle/>
          <a:p>
            <a:pPr algn="ctr">
              <a:buNone/>
            </a:pPr>
            <a:r>
              <a:rPr lang="az-Latn-AZ" sz="3500" dirty="0" smtClean="0"/>
              <a:t>   TOSHİBA X-RAY Digital skopiya və radioqrafiya</a:t>
            </a:r>
          </a:p>
          <a:p>
            <a:pPr algn="just">
              <a:buNone/>
            </a:pPr>
            <a:r>
              <a:rPr lang="az-Latn-AZ" dirty="0"/>
              <a:t> </a:t>
            </a:r>
            <a:r>
              <a:rPr lang="az-Latn-AZ" dirty="0" smtClean="0"/>
              <a:t>   </a:t>
            </a:r>
            <a:r>
              <a:rPr lang="az-Latn-AZ" sz="2200" dirty="0" smtClean="0"/>
              <a:t>Toshiba X-RAY aparatı ilə rentgenoskopiya və qrafiyanın aparılması mümkündür.Hərəkət-dayaq sisteminin </a:t>
            </a:r>
            <a:r>
              <a:rPr lang="az-Latn-AZ" sz="2200" dirty="0" smtClean="0"/>
              <a:t>müayinəsi </a:t>
            </a:r>
            <a:r>
              <a:rPr lang="az-Latn-AZ" sz="2200" dirty="0" smtClean="0"/>
              <a:t>və bir sıra invaziv metodların aparılması üçün istifadə olunur</a:t>
            </a:r>
            <a:r>
              <a:rPr lang="az-Latn-AZ" sz="2200" dirty="0" smtClean="0"/>
              <a:t>. Bununla </a:t>
            </a:r>
            <a:r>
              <a:rPr lang="az-Latn-AZ" sz="2200" dirty="0" smtClean="0"/>
              <a:t>bərabər hərəkətli rentgen idarəetmənin köməyi ilə bir başa pasiyentin yanında olaraq aşağıdakı manipulyasiyalar həyata </a:t>
            </a:r>
            <a:r>
              <a:rPr lang="az-Latn-AZ" sz="2200" dirty="0" smtClean="0"/>
              <a:t>keçirilir:</a:t>
            </a:r>
            <a:endParaRPr lang="az-Latn-AZ" sz="2200" dirty="0" smtClean="0"/>
          </a:p>
        </p:txBody>
      </p:sp>
      <p:pic>
        <p:nvPicPr>
          <p:cNvPr id="8" name="Содержимое 7" descr="DSC_1463.JPG"/>
          <p:cNvPicPr>
            <a:picLocks noGrp="1" noChangeAspect="1"/>
          </p:cNvPicPr>
          <p:nvPr>
            <p:ph sz="quarter" idx="2"/>
          </p:nvPr>
        </p:nvPicPr>
        <p:blipFill>
          <a:blip r:embed="rId2" cstate="print"/>
          <a:stretch>
            <a:fillRect/>
          </a:stretch>
        </p:blipFill>
        <p:spPr>
          <a:xfrm>
            <a:off x="214282" y="4214818"/>
            <a:ext cx="4038600" cy="2489212"/>
          </a:xfrm>
        </p:spPr>
      </p:pic>
      <p:pic>
        <p:nvPicPr>
          <p:cNvPr id="3075" name="Picture 3" descr="C:\Users\Vefa\Desktop\Rezident\DSC_1458.JPG"/>
          <p:cNvPicPr>
            <a:picLocks noChangeAspect="1" noChangeArrowheads="1"/>
          </p:cNvPicPr>
          <p:nvPr/>
        </p:nvPicPr>
        <p:blipFill>
          <a:blip r:embed="rId3" cstate="print"/>
          <a:srcRect/>
          <a:stretch>
            <a:fillRect/>
          </a:stretch>
        </p:blipFill>
        <p:spPr bwMode="auto">
          <a:xfrm rot="5400000">
            <a:off x="5285228" y="3001524"/>
            <a:ext cx="2788385" cy="3929090"/>
          </a:xfrm>
          <a:prstGeom prst="rect">
            <a:avLst/>
          </a:prstGeom>
          <a:noFill/>
        </p:spPr>
      </p:pic>
      <p:pic>
        <p:nvPicPr>
          <p:cNvPr id="3076" name="Picture 4" descr="C:\Users\Vefa\Desktop\Rezident\DSC_1460.JPG"/>
          <p:cNvPicPr>
            <a:picLocks noChangeAspect="1" noChangeArrowheads="1"/>
          </p:cNvPicPr>
          <p:nvPr/>
        </p:nvPicPr>
        <p:blipFill>
          <a:blip r:embed="rId4" cstate="print"/>
          <a:srcRect/>
          <a:stretch>
            <a:fillRect/>
          </a:stretch>
        </p:blipFill>
        <p:spPr bwMode="auto">
          <a:xfrm rot="5400000">
            <a:off x="5337267" y="-137923"/>
            <a:ext cx="2684309" cy="3929091"/>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DSC_1463.JPG"/>
          <p:cNvPicPr>
            <a:picLocks noGrp="1" noChangeAspect="1"/>
          </p:cNvPicPr>
          <p:nvPr>
            <p:ph sz="quarter" idx="1"/>
          </p:nvPr>
        </p:nvPicPr>
        <p:blipFill>
          <a:blip r:embed="rId2" cstate="print"/>
          <a:stretch>
            <a:fillRect/>
          </a:stretch>
        </p:blipFill>
        <p:spPr>
          <a:xfrm>
            <a:off x="457200" y="2649682"/>
            <a:ext cx="3657600" cy="2473036"/>
          </a:xfrm>
        </p:spPr>
      </p:pic>
      <p:sp>
        <p:nvSpPr>
          <p:cNvPr id="4" name="Содержимое 3"/>
          <p:cNvSpPr>
            <a:spLocks noGrp="1"/>
          </p:cNvSpPr>
          <p:nvPr>
            <p:ph sz="quarter" idx="2"/>
          </p:nvPr>
        </p:nvSpPr>
        <p:spPr>
          <a:xfrm>
            <a:off x="4572000" y="214290"/>
            <a:ext cx="4143404" cy="3500461"/>
          </a:xfrm>
        </p:spPr>
        <p:txBody>
          <a:bodyPr>
            <a:normAutofit fontScale="77500" lnSpcReduction="20000"/>
          </a:bodyPr>
          <a:lstStyle/>
          <a:p>
            <a:r>
              <a:rPr lang="az-Latn-AZ" dirty="0"/>
              <a:t>P</a:t>
            </a:r>
            <a:r>
              <a:rPr lang="az-Latn-AZ" dirty="0" smtClean="0"/>
              <a:t>ostoperativ svişlər zamanı fistuloqrafiya</a:t>
            </a:r>
          </a:p>
          <a:p>
            <a:r>
              <a:rPr lang="az-Latn-AZ" dirty="0"/>
              <a:t>A</a:t>
            </a:r>
            <a:r>
              <a:rPr lang="az-Latn-AZ" dirty="0" smtClean="0"/>
              <a:t>ğciyər abseslərinin drenə edilməsi</a:t>
            </a:r>
          </a:p>
          <a:p>
            <a:r>
              <a:rPr lang="az-Latn-AZ" dirty="0" smtClean="0"/>
              <a:t>Plevral boşluqlardan maye </a:t>
            </a:r>
            <a:r>
              <a:rPr lang="az-Latn-AZ" dirty="0" smtClean="0"/>
              <a:t>evakuasiyası</a:t>
            </a:r>
            <a:endParaRPr lang="az-Latn-AZ" dirty="0" smtClean="0"/>
          </a:p>
          <a:p>
            <a:r>
              <a:rPr lang="az-Latn-AZ" dirty="0" smtClean="0"/>
              <a:t>Öd yollarının zondla kontrastlaşması və xoledoxa stentin qoyulması</a:t>
            </a:r>
          </a:p>
          <a:p>
            <a:r>
              <a:rPr lang="az-Latn-AZ" dirty="0" smtClean="0"/>
              <a:t>Qida borusuna qoyulan stendlərin </a:t>
            </a:r>
            <a:r>
              <a:rPr lang="az-Latn-AZ" dirty="0" err="1" smtClean="0"/>
              <a:t>dəyərləndirilməsi</a:t>
            </a:r>
            <a:endParaRPr lang="az-Latn-AZ" dirty="0" smtClean="0"/>
          </a:p>
          <a:p>
            <a:r>
              <a:rPr lang="az-Latn-AZ" dirty="0" err="1" smtClean="0"/>
              <a:t>Histrosalpinqoqrafiya</a:t>
            </a:r>
            <a:r>
              <a:rPr lang="az-Latn-AZ" dirty="0" smtClean="0"/>
              <a:t> müayinəsi</a:t>
            </a:r>
            <a:endParaRPr lang="az-Latn-AZ" dirty="0" smtClean="0"/>
          </a:p>
          <a:p>
            <a:endParaRPr lang="az-Latn-AZ" dirty="0" smtClean="0"/>
          </a:p>
          <a:p>
            <a:endParaRPr lang="az-Latn-AZ" dirty="0"/>
          </a:p>
        </p:txBody>
      </p:sp>
      <p:pic>
        <p:nvPicPr>
          <p:cNvPr id="4098" name="Picture 2" descr="C:\Users\Vefa\Desktop\Rezident\DSC_1465.JPG"/>
          <p:cNvPicPr>
            <a:picLocks noChangeAspect="1" noChangeArrowheads="1"/>
          </p:cNvPicPr>
          <p:nvPr/>
        </p:nvPicPr>
        <p:blipFill>
          <a:blip r:embed="rId3" cstate="print"/>
          <a:srcRect/>
          <a:stretch>
            <a:fillRect/>
          </a:stretch>
        </p:blipFill>
        <p:spPr bwMode="auto">
          <a:xfrm>
            <a:off x="357158" y="571480"/>
            <a:ext cx="4071934" cy="5214974"/>
          </a:xfrm>
          <a:prstGeom prst="rect">
            <a:avLst/>
          </a:prstGeom>
          <a:noFill/>
        </p:spPr>
      </p:pic>
      <p:pic>
        <p:nvPicPr>
          <p:cNvPr id="4099" name="Picture 3" descr="C:\Users\Vefa\Desktop\Rezident\DSC_1463.JPG"/>
          <p:cNvPicPr>
            <a:picLocks noChangeAspect="1" noChangeArrowheads="1"/>
          </p:cNvPicPr>
          <p:nvPr/>
        </p:nvPicPr>
        <p:blipFill>
          <a:blip r:embed="rId4" cstate="print"/>
          <a:srcRect/>
          <a:stretch>
            <a:fillRect/>
          </a:stretch>
        </p:blipFill>
        <p:spPr bwMode="auto">
          <a:xfrm>
            <a:off x="4857752" y="3857628"/>
            <a:ext cx="3571900" cy="2714644"/>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14282" y="428604"/>
            <a:ext cx="4357686" cy="5000660"/>
          </a:xfrm>
        </p:spPr>
        <p:txBody>
          <a:bodyPr>
            <a:normAutofit/>
          </a:bodyPr>
          <a:lstStyle/>
          <a:p>
            <a:pPr algn="ctr">
              <a:buNone/>
            </a:pPr>
            <a:r>
              <a:rPr lang="az-Latn-AZ" sz="3600" dirty="0" smtClean="0"/>
              <a:t>PANORAM</a:t>
            </a:r>
          </a:p>
          <a:p>
            <a:pPr algn="ctr">
              <a:buNone/>
            </a:pPr>
            <a:r>
              <a:rPr lang="az-Latn-AZ" sz="3600" dirty="0" smtClean="0"/>
              <a:t>Digital X-RAY</a:t>
            </a:r>
          </a:p>
          <a:p>
            <a:pPr algn="ctr">
              <a:buNone/>
            </a:pPr>
            <a:r>
              <a:rPr lang="az-Latn-AZ" sz="3600" dirty="0" smtClean="0"/>
              <a:t>Radioqrafiya</a:t>
            </a:r>
          </a:p>
          <a:p>
            <a:pPr>
              <a:buNone/>
            </a:pPr>
            <a:r>
              <a:rPr lang="az-Latn-AZ" dirty="0" smtClean="0"/>
              <a:t>   </a:t>
            </a:r>
            <a:r>
              <a:rPr lang="az-Latn-AZ" dirty="0" smtClean="0"/>
              <a:t>Çənənin </a:t>
            </a:r>
            <a:r>
              <a:rPr lang="az-Latn-AZ" dirty="0" smtClean="0"/>
              <a:t>rəqəmsal panoram </a:t>
            </a:r>
            <a:r>
              <a:rPr lang="az-Latn-AZ" dirty="0" err="1" smtClean="0"/>
              <a:t>rentgenoqramması</a:t>
            </a:r>
            <a:r>
              <a:rPr lang="az-Latn-AZ" dirty="0" smtClean="0"/>
              <a:t> </a:t>
            </a:r>
            <a:r>
              <a:rPr lang="az-Latn-AZ" dirty="0" smtClean="0"/>
              <a:t>çənə haqqında daha informativ məlumat vermək imkanına malikdir və baş boyun cərrahiyəsində,stomatologiyada geniş istifadə olunur.</a:t>
            </a:r>
            <a:endParaRPr lang="az-Latn-AZ" dirty="0"/>
          </a:p>
        </p:txBody>
      </p:sp>
      <p:pic>
        <p:nvPicPr>
          <p:cNvPr id="5" name="Содержимое 4" descr="DSC_1448.JPG"/>
          <p:cNvPicPr>
            <a:picLocks noGrp="1" noChangeAspect="1"/>
          </p:cNvPicPr>
          <p:nvPr>
            <p:ph sz="quarter" idx="2"/>
          </p:nvPr>
        </p:nvPicPr>
        <p:blipFill>
          <a:blip r:embed="rId2" cstate="print"/>
          <a:stretch>
            <a:fillRect/>
          </a:stretch>
        </p:blipFill>
        <p:spPr>
          <a:xfrm rot="16200000">
            <a:off x="4124486" y="1233308"/>
            <a:ext cx="4643470" cy="3605566"/>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DSC_1468.JPG"/>
          <p:cNvPicPr>
            <a:picLocks noGrp="1" noChangeAspect="1"/>
          </p:cNvPicPr>
          <p:nvPr>
            <p:ph sz="quarter" idx="1"/>
          </p:nvPr>
        </p:nvPicPr>
        <p:blipFill>
          <a:blip r:embed="rId2" cstate="print"/>
          <a:stretch>
            <a:fillRect/>
          </a:stretch>
        </p:blipFill>
        <p:spPr>
          <a:xfrm rot="5400000">
            <a:off x="-642965" y="1071537"/>
            <a:ext cx="6000744" cy="4286250"/>
          </a:xfrm>
        </p:spPr>
      </p:pic>
      <p:sp>
        <p:nvSpPr>
          <p:cNvPr id="4" name="Содержимое 3"/>
          <p:cNvSpPr>
            <a:spLocks noGrp="1"/>
          </p:cNvSpPr>
          <p:nvPr>
            <p:ph sz="quarter" idx="2"/>
          </p:nvPr>
        </p:nvSpPr>
        <p:spPr>
          <a:xfrm>
            <a:off x="4572000" y="0"/>
            <a:ext cx="4114800" cy="6126163"/>
          </a:xfrm>
        </p:spPr>
        <p:txBody>
          <a:bodyPr/>
          <a:lstStyle/>
          <a:p>
            <a:pPr algn="ctr">
              <a:buNone/>
            </a:pPr>
            <a:r>
              <a:rPr lang="az-Latn-AZ" sz="3600" dirty="0" smtClean="0"/>
              <a:t>FUJİFİLM  Digital</a:t>
            </a:r>
          </a:p>
          <a:p>
            <a:pPr algn="ctr">
              <a:buNone/>
            </a:pPr>
            <a:r>
              <a:rPr lang="az-Latn-AZ" sz="3600" dirty="0" smtClean="0"/>
              <a:t>Mammoqrafiyı</a:t>
            </a:r>
          </a:p>
          <a:p>
            <a:pPr algn="ctr">
              <a:buNone/>
            </a:pPr>
            <a:r>
              <a:rPr lang="az-Latn-AZ" sz="3600" dirty="0"/>
              <a:t>a</a:t>
            </a:r>
            <a:r>
              <a:rPr lang="az-Latn-AZ" sz="3600" dirty="0" smtClean="0"/>
              <a:t>paratı   “Amulet”</a:t>
            </a:r>
          </a:p>
          <a:p>
            <a:pPr>
              <a:buNone/>
            </a:pPr>
            <a:endParaRPr lang="az-Latn-AZ" sz="4000" dirty="0" smtClean="0"/>
          </a:p>
          <a:p>
            <a:pPr>
              <a:buNone/>
            </a:pPr>
            <a:r>
              <a:rPr lang="az-Latn-AZ" sz="2800" dirty="0" smtClean="0"/>
              <a:t>1. </a:t>
            </a:r>
            <a:r>
              <a:rPr lang="az-Latn-AZ" sz="2800" dirty="0" err="1" smtClean="0"/>
              <a:t>Positioner</a:t>
            </a:r>
            <a:r>
              <a:rPr lang="az-Latn-AZ" sz="2800" dirty="0" smtClean="0"/>
              <a:t> </a:t>
            </a:r>
            <a:r>
              <a:rPr lang="az-Latn-AZ" sz="2800" dirty="0" smtClean="0"/>
              <a:t>biopsiya</a:t>
            </a:r>
          </a:p>
          <a:p>
            <a:pPr>
              <a:buNone/>
            </a:pPr>
            <a:r>
              <a:rPr lang="az-Latn-AZ" sz="2800" dirty="0" smtClean="0"/>
              <a:t>2. </a:t>
            </a:r>
            <a:r>
              <a:rPr lang="az-Latn-AZ" sz="2800" dirty="0" err="1" smtClean="0"/>
              <a:t>Streotaksik</a:t>
            </a:r>
            <a:r>
              <a:rPr lang="az-Latn-AZ" sz="2800" dirty="0" smtClean="0"/>
              <a:t> biopsiya</a:t>
            </a:r>
            <a:endParaRPr lang="az-Latn-AZ"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DSC_1469.JPG"/>
          <p:cNvPicPr>
            <a:picLocks noGrp="1" noChangeAspect="1"/>
          </p:cNvPicPr>
          <p:nvPr>
            <p:ph sz="quarter" idx="1"/>
          </p:nvPr>
        </p:nvPicPr>
        <p:blipFill>
          <a:blip r:embed="rId2" cstate="print"/>
          <a:stretch>
            <a:fillRect/>
          </a:stretch>
        </p:blipFill>
        <p:spPr>
          <a:xfrm rot="5400000">
            <a:off x="107125" y="321447"/>
            <a:ext cx="4214842" cy="4000528"/>
          </a:xfrm>
        </p:spPr>
      </p:pic>
      <p:pic>
        <p:nvPicPr>
          <p:cNvPr id="6" name="Содержимое 5" descr="DSC_1490.JPG"/>
          <p:cNvPicPr>
            <a:picLocks noGrp="1" noChangeAspect="1"/>
          </p:cNvPicPr>
          <p:nvPr>
            <p:ph sz="quarter" idx="2"/>
          </p:nvPr>
        </p:nvPicPr>
        <p:blipFill>
          <a:blip r:embed="rId3" cstate="print"/>
          <a:stretch>
            <a:fillRect/>
          </a:stretch>
        </p:blipFill>
        <p:spPr>
          <a:xfrm>
            <a:off x="4786314" y="2000240"/>
            <a:ext cx="3516335" cy="3344514"/>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428604"/>
            <a:ext cx="7496204" cy="560406"/>
          </a:xfrm>
        </p:spPr>
        <p:txBody>
          <a:bodyPr>
            <a:normAutofit/>
          </a:bodyPr>
          <a:lstStyle/>
          <a:p>
            <a:r>
              <a:rPr lang="az-Latn-AZ" dirty="0" err="1" smtClean="0"/>
              <a:t>Mobİl</a:t>
            </a:r>
            <a:r>
              <a:rPr lang="az-Latn-AZ" dirty="0" smtClean="0"/>
              <a:t> </a:t>
            </a:r>
            <a:r>
              <a:rPr lang="az-Latn-AZ" dirty="0" smtClean="0"/>
              <a:t>səyyar </a:t>
            </a:r>
            <a:r>
              <a:rPr lang="az-Latn-AZ" dirty="0" err="1" smtClean="0"/>
              <a:t>dİaqnostİk</a:t>
            </a:r>
            <a:r>
              <a:rPr lang="az-Latn-AZ" dirty="0" smtClean="0"/>
              <a:t> </a:t>
            </a:r>
            <a:r>
              <a:rPr lang="az-Latn-AZ" dirty="0" smtClean="0"/>
              <a:t>apparat</a:t>
            </a:r>
            <a:endParaRPr lang="az-Latn-AZ" dirty="0"/>
          </a:p>
        </p:txBody>
      </p:sp>
      <p:pic>
        <p:nvPicPr>
          <p:cNvPr id="5" name="Содержимое 4" descr="DSC_1487.JPG"/>
          <p:cNvPicPr>
            <a:picLocks noGrp="1" noChangeAspect="1"/>
          </p:cNvPicPr>
          <p:nvPr>
            <p:ph sz="quarter" idx="1"/>
          </p:nvPr>
        </p:nvPicPr>
        <p:blipFill>
          <a:blip r:embed="rId2" cstate="print"/>
          <a:stretch>
            <a:fillRect/>
          </a:stretch>
        </p:blipFill>
        <p:spPr>
          <a:xfrm>
            <a:off x="357158" y="1428736"/>
            <a:ext cx="4038600" cy="3714770"/>
          </a:xfrm>
        </p:spPr>
      </p:pic>
      <p:pic>
        <p:nvPicPr>
          <p:cNvPr id="6" name="Содержимое 5" descr="DSC_1488.JPG"/>
          <p:cNvPicPr>
            <a:picLocks noGrp="1" noChangeAspect="1"/>
          </p:cNvPicPr>
          <p:nvPr>
            <p:ph sz="quarter" idx="2"/>
          </p:nvPr>
        </p:nvPicPr>
        <p:blipFill>
          <a:blip r:embed="rId3" cstate="print"/>
          <a:stretch>
            <a:fillRect/>
          </a:stretch>
        </p:blipFill>
        <p:spPr>
          <a:xfrm>
            <a:off x="4714876" y="2214554"/>
            <a:ext cx="3657600" cy="3275215"/>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219</TotalTime>
  <Words>383</Words>
  <Application>Microsoft Office PowerPoint</Application>
  <PresentationFormat>Экран (4:3)</PresentationFormat>
  <Paragraphs>61</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Эркер</vt:lpstr>
      <vt:lpstr>Milli Onkologiya Mərkəzi </vt:lpstr>
      <vt:lpstr>Слайд 2</vt:lpstr>
      <vt:lpstr>Слайд 3</vt:lpstr>
      <vt:lpstr>Слайд 4</vt:lpstr>
      <vt:lpstr>Слайд 5</vt:lpstr>
      <vt:lpstr>Слайд 6</vt:lpstr>
      <vt:lpstr>Слайд 7</vt:lpstr>
      <vt:lpstr>Слайд 8</vt:lpstr>
      <vt:lpstr>Mobİl səyyar dİaqnostİk apparat</vt:lpstr>
      <vt:lpstr>Səyyar apparatların vasitəsi ilə skrining zamanı ağciyərlərin və süd vəzlərinin rentgen müayinəsi aparılır</vt:lpstr>
      <vt:lpstr>Слайд 11</vt:lpstr>
      <vt:lpstr>Слайд 12</vt:lpstr>
      <vt:lpstr>Слайд 13</vt:lpstr>
      <vt:lpstr>Слайд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Milli Onkologiya Mərkəzi</dc:title>
  <dc:creator>Vefa</dc:creator>
  <cp:lastModifiedBy>Dr.Suzen</cp:lastModifiedBy>
  <cp:revision>48</cp:revision>
  <dcterms:created xsi:type="dcterms:W3CDTF">2013-01-14T08:53:52Z</dcterms:created>
  <dcterms:modified xsi:type="dcterms:W3CDTF">2014-04-22T06:45:36Z</dcterms:modified>
</cp:coreProperties>
</file>