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3" r:id="rId1"/>
  </p:sldMasterIdLst>
  <p:sldIdLst>
    <p:sldId id="256" r:id="rId2"/>
    <p:sldId id="257" r:id="rId3"/>
    <p:sldId id="258" r:id="rId4"/>
    <p:sldId id="263" r:id="rId5"/>
    <p:sldId id="260" r:id="rId6"/>
    <p:sldId id="259" r:id="rId7"/>
    <p:sldId id="261" r:id="rId8"/>
    <p:sldId id="262" r:id="rId9"/>
    <p:sldId id="299" r:id="rId10"/>
    <p:sldId id="265" r:id="rId11"/>
    <p:sldId id="266" r:id="rId12"/>
    <p:sldId id="267" r:id="rId13"/>
    <p:sldId id="268" r:id="rId14"/>
    <p:sldId id="269" r:id="rId15"/>
    <p:sldId id="283" r:id="rId16"/>
    <p:sldId id="284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310" r:id="rId25"/>
    <p:sldId id="308" r:id="rId26"/>
    <p:sldId id="277" r:id="rId27"/>
    <p:sldId id="301" r:id="rId28"/>
    <p:sldId id="281" r:id="rId29"/>
    <p:sldId id="282" r:id="rId30"/>
    <p:sldId id="285" r:id="rId31"/>
    <p:sldId id="302" r:id="rId32"/>
    <p:sldId id="286" r:id="rId33"/>
    <p:sldId id="287" r:id="rId34"/>
    <p:sldId id="288" r:id="rId35"/>
    <p:sldId id="303" r:id="rId36"/>
    <p:sldId id="311" r:id="rId37"/>
    <p:sldId id="312" r:id="rId38"/>
    <p:sldId id="313" r:id="rId39"/>
    <p:sldId id="314" r:id="rId40"/>
    <p:sldId id="304" r:id="rId41"/>
    <p:sldId id="295" r:id="rId42"/>
    <p:sldId id="296" r:id="rId43"/>
    <p:sldId id="297" r:id="rId44"/>
    <p:sldId id="305" r:id="rId45"/>
    <p:sldId id="298" r:id="rId46"/>
    <p:sldId id="306" r:id="rId47"/>
    <p:sldId id="294" r:id="rId4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>
        <p:scale>
          <a:sx n="76" d="100"/>
          <a:sy n="76" d="100"/>
        </p:scale>
        <p:origin x="-1768" y="-8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az-Cyrl-AZ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z-Cyrl-AZ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17BDA-0A28-4B43-8229-CC2F3E370A3C}" type="datetimeFigureOut">
              <a:rPr lang="ru-RU" smtClean="0"/>
              <a:t>17.06.14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D0B0-4675-1640-9EF6-5ED1225A04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818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z-Cyrl-AZ" smtClean="0"/>
              <a:t>Образец текста</a:t>
            </a:r>
          </a:p>
          <a:p>
            <a:pPr lvl="1"/>
            <a:r>
              <a:rPr lang="az-Cyrl-AZ" smtClean="0"/>
              <a:t>Второй уровень</a:t>
            </a:r>
          </a:p>
          <a:p>
            <a:pPr lvl="2"/>
            <a:r>
              <a:rPr lang="az-Cyrl-AZ" smtClean="0"/>
              <a:t>Третий уровень</a:t>
            </a:r>
          </a:p>
          <a:p>
            <a:pPr lvl="3"/>
            <a:r>
              <a:rPr lang="az-Cyrl-AZ" smtClean="0"/>
              <a:t>Четвертый уровень</a:t>
            </a:r>
          </a:p>
          <a:p>
            <a:pPr lvl="4"/>
            <a:r>
              <a:rPr lang="az-Cyrl-AZ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17BDA-0A28-4B43-8229-CC2F3E370A3C}" type="datetimeFigureOut">
              <a:rPr lang="ru-RU" smtClean="0"/>
              <a:t>17.06.14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BE8D3-6714-4301-97CD-174574C33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572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az-Cyrl-AZ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az-Cyrl-AZ" smtClean="0"/>
              <a:t>Образец текста</a:t>
            </a:r>
          </a:p>
          <a:p>
            <a:pPr lvl="1"/>
            <a:r>
              <a:rPr lang="az-Cyrl-AZ" smtClean="0"/>
              <a:t>Второй уровень</a:t>
            </a:r>
          </a:p>
          <a:p>
            <a:pPr lvl="2"/>
            <a:r>
              <a:rPr lang="az-Cyrl-AZ" smtClean="0"/>
              <a:t>Третий уровень</a:t>
            </a:r>
          </a:p>
          <a:p>
            <a:pPr lvl="3"/>
            <a:r>
              <a:rPr lang="az-Cyrl-AZ" smtClean="0"/>
              <a:t>Четвертый уровень</a:t>
            </a:r>
          </a:p>
          <a:p>
            <a:pPr lvl="4"/>
            <a:r>
              <a:rPr lang="az-Cyrl-AZ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17BDA-0A28-4B43-8229-CC2F3E370A3C}" type="datetimeFigureOut">
              <a:rPr lang="ru-RU" smtClean="0"/>
              <a:t>17.06.14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BE8D3-6714-4301-97CD-174574C33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020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z-Cyrl-AZ" smtClean="0"/>
              <a:t>Образец текста</a:t>
            </a:r>
          </a:p>
          <a:p>
            <a:pPr lvl="1"/>
            <a:r>
              <a:rPr lang="az-Cyrl-AZ" smtClean="0"/>
              <a:t>Второй уровень</a:t>
            </a:r>
          </a:p>
          <a:p>
            <a:pPr lvl="2"/>
            <a:r>
              <a:rPr lang="az-Cyrl-AZ" smtClean="0"/>
              <a:t>Третий уровень</a:t>
            </a:r>
          </a:p>
          <a:p>
            <a:pPr lvl="3"/>
            <a:r>
              <a:rPr lang="az-Cyrl-AZ" smtClean="0"/>
              <a:t>Четвертый уровень</a:t>
            </a:r>
          </a:p>
          <a:p>
            <a:pPr lvl="4"/>
            <a:r>
              <a:rPr lang="az-Cyrl-AZ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17BDA-0A28-4B43-8229-CC2F3E370A3C}" type="datetimeFigureOut">
              <a:rPr lang="ru-RU" smtClean="0"/>
              <a:t>17.06.14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BE8D3-6714-4301-97CD-174574C33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655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z-Cyrl-AZ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z-Cyrl-AZ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17BDA-0A28-4B43-8229-CC2F3E370A3C}" type="datetimeFigureOut">
              <a:rPr lang="ru-RU" smtClean="0"/>
              <a:t>17.06.14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BE8D3-6714-4301-97CD-174574C33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02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z-Cyrl-AZ" smtClean="0"/>
              <a:t>Образец текста</a:t>
            </a:r>
          </a:p>
          <a:p>
            <a:pPr lvl="1"/>
            <a:r>
              <a:rPr lang="az-Cyrl-AZ" smtClean="0"/>
              <a:t>Второй уровень</a:t>
            </a:r>
          </a:p>
          <a:p>
            <a:pPr lvl="2"/>
            <a:r>
              <a:rPr lang="az-Cyrl-AZ" smtClean="0"/>
              <a:t>Третий уровень</a:t>
            </a:r>
          </a:p>
          <a:p>
            <a:pPr lvl="3"/>
            <a:r>
              <a:rPr lang="az-Cyrl-AZ" smtClean="0"/>
              <a:t>Четвертый уровень</a:t>
            </a:r>
          </a:p>
          <a:p>
            <a:pPr lvl="4"/>
            <a:r>
              <a:rPr lang="az-Cyrl-AZ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z-Cyrl-AZ" smtClean="0"/>
              <a:t>Образец текста</a:t>
            </a:r>
          </a:p>
          <a:p>
            <a:pPr lvl="1"/>
            <a:r>
              <a:rPr lang="az-Cyrl-AZ" smtClean="0"/>
              <a:t>Второй уровень</a:t>
            </a:r>
          </a:p>
          <a:p>
            <a:pPr lvl="2"/>
            <a:r>
              <a:rPr lang="az-Cyrl-AZ" smtClean="0"/>
              <a:t>Третий уровень</a:t>
            </a:r>
          </a:p>
          <a:p>
            <a:pPr lvl="3"/>
            <a:r>
              <a:rPr lang="az-Cyrl-AZ" smtClean="0"/>
              <a:t>Четвертый уровень</a:t>
            </a:r>
          </a:p>
          <a:p>
            <a:pPr lvl="4"/>
            <a:r>
              <a:rPr lang="az-Cyrl-AZ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17BDA-0A28-4B43-8229-CC2F3E370A3C}" type="datetimeFigureOut">
              <a:rPr lang="ru-RU" smtClean="0"/>
              <a:t>17.06.14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BE8D3-6714-4301-97CD-174574C33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217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z-Cyrl-AZ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z-Cyrl-AZ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z-Cyrl-AZ" smtClean="0"/>
              <a:t>Образец текста</a:t>
            </a:r>
          </a:p>
          <a:p>
            <a:pPr lvl="1"/>
            <a:r>
              <a:rPr lang="az-Cyrl-AZ" smtClean="0"/>
              <a:t>Второй уровень</a:t>
            </a:r>
          </a:p>
          <a:p>
            <a:pPr lvl="2"/>
            <a:r>
              <a:rPr lang="az-Cyrl-AZ" smtClean="0"/>
              <a:t>Третий уровень</a:t>
            </a:r>
          </a:p>
          <a:p>
            <a:pPr lvl="3"/>
            <a:r>
              <a:rPr lang="az-Cyrl-AZ" smtClean="0"/>
              <a:t>Четвертый уровень</a:t>
            </a:r>
          </a:p>
          <a:p>
            <a:pPr lvl="4"/>
            <a:r>
              <a:rPr lang="az-Cyrl-AZ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z-Cyrl-AZ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z-Cyrl-AZ" smtClean="0"/>
              <a:t>Образец текста</a:t>
            </a:r>
          </a:p>
          <a:p>
            <a:pPr lvl="1"/>
            <a:r>
              <a:rPr lang="az-Cyrl-AZ" smtClean="0"/>
              <a:t>Второй уровень</a:t>
            </a:r>
          </a:p>
          <a:p>
            <a:pPr lvl="2"/>
            <a:r>
              <a:rPr lang="az-Cyrl-AZ" smtClean="0"/>
              <a:t>Третий уровень</a:t>
            </a:r>
          </a:p>
          <a:p>
            <a:pPr lvl="3"/>
            <a:r>
              <a:rPr lang="az-Cyrl-AZ" smtClean="0"/>
              <a:t>Четвертый уровень</a:t>
            </a:r>
          </a:p>
          <a:p>
            <a:pPr lvl="4"/>
            <a:r>
              <a:rPr lang="az-Cyrl-AZ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17BDA-0A28-4B43-8229-CC2F3E370A3C}" type="datetimeFigureOut">
              <a:rPr lang="ru-RU" smtClean="0"/>
              <a:t>17.06.14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BE8D3-6714-4301-97CD-174574C33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684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17BDA-0A28-4B43-8229-CC2F3E370A3C}" type="datetimeFigureOut">
              <a:rPr lang="ru-RU" smtClean="0"/>
              <a:t>17.06.14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BE8D3-6714-4301-97CD-174574C33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851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17BDA-0A28-4B43-8229-CC2F3E370A3C}" type="datetimeFigureOut">
              <a:rPr lang="ru-RU" smtClean="0"/>
              <a:t>17.06.14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BE8D3-6714-4301-97CD-174574C33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885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z-Cyrl-AZ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z-Cyrl-AZ" smtClean="0"/>
              <a:t>Образец текста</a:t>
            </a:r>
          </a:p>
          <a:p>
            <a:pPr lvl="1"/>
            <a:r>
              <a:rPr lang="az-Cyrl-AZ" smtClean="0"/>
              <a:t>Второй уровень</a:t>
            </a:r>
          </a:p>
          <a:p>
            <a:pPr lvl="2"/>
            <a:r>
              <a:rPr lang="az-Cyrl-AZ" smtClean="0"/>
              <a:t>Третий уровень</a:t>
            </a:r>
          </a:p>
          <a:p>
            <a:pPr lvl="3"/>
            <a:r>
              <a:rPr lang="az-Cyrl-AZ" smtClean="0"/>
              <a:t>Четвертый уровень</a:t>
            </a:r>
          </a:p>
          <a:p>
            <a:pPr lvl="4"/>
            <a:r>
              <a:rPr lang="az-Cyrl-AZ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z-Cyrl-AZ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17BDA-0A28-4B43-8229-CC2F3E370A3C}" type="datetimeFigureOut">
              <a:rPr lang="ru-RU" smtClean="0"/>
              <a:t>17.06.14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BE8D3-6714-4301-97CD-174574C33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567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z-Cyrl-AZ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z-Cyrl-AZ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17BDA-0A28-4B43-8229-CC2F3E370A3C}" type="datetimeFigureOut">
              <a:rPr lang="ru-RU" smtClean="0"/>
              <a:t>17.06.14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BE8D3-6714-4301-97CD-174574C33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768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z-Cyrl-AZ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z-Cyrl-AZ" smtClean="0"/>
              <a:t>Образец текста</a:t>
            </a:r>
          </a:p>
          <a:p>
            <a:pPr lvl="1"/>
            <a:r>
              <a:rPr lang="az-Cyrl-AZ" smtClean="0"/>
              <a:t>Второй уровень</a:t>
            </a:r>
          </a:p>
          <a:p>
            <a:pPr lvl="2"/>
            <a:r>
              <a:rPr lang="az-Cyrl-AZ" smtClean="0"/>
              <a:t>Третий уровень</a:t>
            </a:r>
          </a:p>
          <a:p>
            <a:pPr lvl="3"/>
            <a:r>
              <a:rPr lang="az-Cyrl-AZ" smtClean="0"/>
              <a:t>Четвертый уровень</a:t>
            </a:r>
          </a:p>
          <a:p>
            <a:pPr lvl="4"/>
            <a:r>
              <a:rPr lang="az-Cyrl-AZ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17BDA-0A28-4B43-8229-CC2F3E370A3C}" type="datetimeFigureOut">
              <a:rPr lang="ru-RU" smtClean="0"/>
              <a:t>17.06.14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BE8D3-6714-4301-97CD-174574C33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233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3703637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Milli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Onkologiya</a:t>
            </a:r>
            <a:r>
              <a:rPr lang="en-US" b="1" dirty="0" smtClean="0">
                <a:solidFill>
                  <a:srgbClr val="FFFF00"/>
                </a:solidFill>
              </a:rPr>
              <a:t> M</a:t>
            </a:r>
            <a:r>
              <a:rPr lang="az-Latn-AZ" b="1" dirty="0" smtClean="0">
                <a:solidFill>
                  <a:srgbClr val="FFFF00"/>
                </a:solidFill>
              </a:rPr>
              <a:t>ərkəzi</a:t>
            </a:r>
            <a:br>
              <a:rPr lang="az-Latn-AZ" b="1" dirty="0" smtClean="0">
                <a:solidFill>
                  <a:srgbClr val="FFFF00"/>
                </a:solidFill>
              </a:rPr>
            </a:br>
            <a:r>
              <a:rPr lang="az-Latn-AZ" b="1" dirty="0" smtClean="0">
                <a:solidFill>
                  <a:srgbClr val="FFFF00"/>
                </a:solidFill>
              </a:rPr>
              <a:t>Patositomorfologiya L</a:t>
            </a:r>
            <a:r>
              <a:rPr lang="az-Latn-AZ" b="1" dirty="0">
                <a:solidFill>
                  <a:srgbClr val="FFFF00"/>
                </a:solidFill>
              </a:rPr>
              <a:t>aboratoriyası:</a:t>
            </a:r>
            <a:r>
              <a:rPr lang="az-Latn-AZ" b="1" dirty="0" smtClean="0">
                <a:solidFill>
                  <a:srgbClr val="FFFF00"/>
                </a:solidFill>
              </a:rPr>
              <a:t/>
            </a:r>
            <a:br>
              <a:rPr lang="az-Latn-AZ" b="1" dirty="0" smtClean="0">
                <a:solidFill>
                  <a:srgbClr val="FFFF00"/>
                </a:solidFill>
              </a:rPr>
            </a:br>
            <a:r>
              <a:rPr lang="az-Latn-AZ" b="1" dirty="0" smtClean="0">
                <a:solidFill>
                  <a:srgbClr val="FFFF00"/>
                </a:solidFill>
              </a:rPr>
              <a:t>Müasir cihazlar, yeni texnologiyalar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z-Latn-AZ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395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81" y="642292"/>
            <a:ext cx="10972800" cy="1143000"/>
          </a:xfrm>
        </p:spPr>
        <p:txBody>
          <a:bodyPr>
            <a:normAutofit fontScale="90000"/>
          </a:bodyPr>
          <a:lstStyle/>
          <a:p>
            <a:pPr indent="457200">
              <a:spcAft>
                <a:spcPts val="0"/>
              </a:spcAft>
            </a:pPr>
            <a:r>
              <a:rPr lang="az-Latn-AZ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Parafin bloklarının mikrotomla kəsilməsi.</a:t>
            </a:r>
            <a:r>
              <a:rPr lang="ru-RU" sz="4000" dirty="0" smtClean="0">
                <a:solidFill>
                  <a:srgbClr val="FFFF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solidFill>
                  <a:srgbClr val="FFFF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Объект 3" descr="E:\İnternet\Sechilmish shekiller\IMG_248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846" r="-48846"/>
          <a:stretch>
            <a:fillRect/>
          </a:stretch>
        </p:blipFill>
        <p:spPr bwMode="auto">
          <a:xfrm>
            <a:off x="0" y="1520751"/>
            <a:ext cx="12582595" cy="5337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3252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z-Latn-AZ" dirty="0" smtClean="0">
                <a:solidFill>
                  <a:srgbClr val="FFFF00"/>
                </a:solidFill>
              </a:rPr>
              <a:t>Avtomatik </a:t>
            </a:r>
            <a:r>
              <a:rPr lang="az-Latn-AZ" dirty="0">
                <a:solidFill>
                  <a:srgbClr val="FFFF00"/>
                </a:solidFill>
              </a:rPr>
              <a:t>boyama </a:t>
            </a:r>
            <a:r>
              <a:rPr lang="az-Latn-AZ" dirty="0" smtClean="0">
                <a:solidFill>
                  <a:srgbClr val="FFFF00"/>
                </a:solidFill>
              </a:rPr>
              <a:t>cihazı. 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Объект 3" descr="E:\İnternet\Sechilmish shekiller\IMG_241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814" r="-30814"/>
          <a:stretch>
            <a:fillRect/>
          </a:stretch>
        </p:blipFill>
        <p:spPr bwMode="auto">
          <a:xfrm>
            <a:off x="609599" y="1600205"/>
            <a:ext cx="11454988" cy="50175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6855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E:\İnternet\Sechilmish shekiller\IMG_242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1" y="0"/>
            <a:ext cx="9886951" cy="70770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0177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z-Latn-AZ" dirty="0" smtClean="0">
                <a:solidFill>
                  <a:srgbClr val="FFFF00"/>
                </a:solidFill>
              </a:rPr>
              <a:t>Avtomatik </a:t>
            </a:r>
            <a:r>
              <a:rPr lang="az-Latn-AZ" dirty="0">
                <a:solidFill>
                  <a:srgbClr val="FFFF00"/>
                </a:solidFill>
              </a:rPr>
              <a:t>örtük şüşə qapatma </a:t>
            </a:r>
            <a:r>
              <a:rPr lang="az-Latn-AZ" dirty="0" smtClean="0">
                <a:solidFill>
                  <a:srgbClr val="FFFF00"/>
                </a:solidFill>
              </a:rPr>
              <a:t>cihazı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IMG_247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58" y="1682502"/>
            <a:ext cx="7739063" cy="517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687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29" descr="Macintosh HD:Users:user:Desktop:Toplanti:IMG_305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-300038"/>
            <a:ext cx="10364400" cy="78200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1168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931" y="92364"/>
            <a:ext cx="7091391" cy="333102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206" y="3544563"/>
            <a:ext cx="7291415" cy="331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99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270" y="3524596"/>
            <a:ext cx="7094913" cy="33334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14" y="161637"/>
            <a:ext cx="6995796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43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65275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az-Latn-AZ" dirty="0">
                <a:solidFill>
                  <a:srgbClr val="FFFF00"/>
                </a:solidFill>
              </a:rPr>
              <a:t>Laboratoriyamızda əməliyyat daxili təcili müayinəni həyata keçirmək üçün 2 ədəd </a:t>
            </a:r>
            <a:r>
              <a:rPr lang="az-Latn-AZ" dirty="0" smtClean="0">
                <a:solidFill>
                  <a:srgbClr val="FFFF00"/>
                </a:solidFill>
              </a:rPr>
              <a:t>frozen cihazları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Объект 3" descr="E:\İnternet\Sechilmish shekiller\IMG_247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05073" y="2506662"/>
            <a:ext cx="6135673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3113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z-Latn-AZ" dirty="0" smtClean="0">
                <a:solidFill>
                  <a:srgbClr val="FFFF00"/>
                </a:solidFill>
              </a:rPr>
              <a:t>Maye əsaslı </a:t>
            </a:r>
            <a:r>
              <a:rPr lang="az-Latn-AZ" dirty="0">
                <a:solidFill>
                  <a:srgbClr val="FFFF00"/>
                </a:solidFill>
              </a:rPr>
              <a:t>sitoloji müayinələr üçün (uşaqlıq boynu və s.) </a:t>
            </a:r>
            <a:r>
              <a:rPr lang="az-Latn-AZ" dirty="0" smtClean="0">
                <a:solidFill>
                  <a:srgbClr val="FFFF00"/>
                </a:solidFill>
              </a:rPr>
              <a:t>ThinPrep cihazı</a:t>
            </a:r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E:\İnternet\Sechilmish shekiller\IMG_244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810" y="1724025"/>
            <a:ext cx="6456047" cy="5105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4411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z-Latn-AZ" dirty="0" err="1">
                <a:solidFill>
                  <a:srgbClr val="FFFF00"/>
                </a:solidFill>
              </a:rPr>
              <a:t>Ventana</a:t>
            </a:r>
            <a:r>
              <a:rPr lang="az-Latn-AZ" dirty="0">
                <a:solidFill>
                  <a:srgbClr val="FFFF00"/>
                </a:solidFill>
              </a:rPr>
              <a:t> </a:t>
            </a:r>
            <a:r>
              <a:rPr lang="az-Latn-AZ" dirty="0" err="1">
                <a:solidFill>
                  <a:srgbClr val="FFFF00"/>
                </a:solidFill>
              </a:rPr>
              <a:t>BenchMark</a:t>
            </a:r>
            <a:r>
              <a:rPr lang="az-Latn-AZ" dirty="0">
                <a:solidFill>
                  <a:srgbClr val="FFFF00"/>
                </a:solidFill>
              </a:rPr>
              <a:t> GX </a:t>
            </a:r>
            <a:r>
              <a:rPr lang="az-Latn-AZ" dirty="0" smtClean="0">
                <a:solidFill>
                  <a:srgbClr val="FFFF00"/>
                </a:solidFill>
              </a:rPr>
              <a:t/>
            </a:r>
            <a:br>
              <a:rPr lang="az-Latn-AZ" dirty="0" smtClean="0">
                <a:solidFill>
                  <a:srgbClr val="FFFF00"/>
                </a:solidFill>
              </a:rPr>
            </a:br>
            <a:r>
              <a:rPr lang="az-Latn-AZ" dirty="0" smtClean="0">
                <a:solidFill>
                  <a:srgbClr val="FFFF00"/>
                </a:solidFill>
              </a:rPr>
              <a:t>avtomatik </a:t>
            </a:r>
            <a:r>
              <a:rPr lang="az-Latn-AZ" dirty="0" err="1" smtClean="0">
                <a:solidFill>
                  <a:srgbClr val="FFFF00"/>
                </a:solidFill>
              </a:rPr>
              <a:t>immunboyama</a:t>
            </a:r>
            <a:r>
              <a:rPr lang="az-Latn-AZ" dirty="0" smtClean="0">
                <a:solidFill>
                  <a:srgbClr val="FFFF00"/>
                </a:solidFill>
              </a:rPr>
              <a:t> cihazı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Объект 3" descr="C:\Users\User\AppData\Local\Microsoft\Windows\INetCache\Content.Word\IMG_249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2992729" y="2507816"/>
            <a:ext cx="5033817" cy="34587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055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Şöbənin</a:t>
            </a:r>
            <a:r>
              <a:rPr lang="ru-RU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əsas</a:t>
            </a:r>
            <a:r>
              <a:rPr lang="ru-RU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iş</a:t>
            </a:r>
            <a:r>
              <a:rPr lang="ru-RU" b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prinsipi</a:t>
            </a:r>
            <a:r>
              <a:rPr lang="ru-RU" dirty="0" smtClean="0">
                <a:solidFill>
                  <a:srgbClr val="FFFF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FF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az-Latn-AZ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Histoloji müayinə– diaqnostik və müalicə məqsədi ilə çıxarılan orqan və toxumaların tədqiqi.</a:t>
            </a:r>
            <a:endParaRPr lang="ru-RU" dirty="0" smtClean="0">
              <a:solidFill>
                <a:srgbClr val="FFFF00"/>
              </a:solidFill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az-Latn-AZ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Sitoloji müayinə– qarın, plevra, </a:t>
            </a:r>
            <a:r>
              <a:rPr lang="az-Latn-AZ" dirty="0" err="1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perikard</a:t>
            </a:r>
            <a:r>
              <a:rPr lang="az-Latn-AZ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boşluqları, beyin- onurğa beyni və s. mayelərinin (</a:t>
            </a:r>
            <a:r>
              <a:rPr lang="az-Latn-AZ" dirty="0" err="1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punktatların</a:t>
            </a:r>
            <a:r>
              <a:rPr lang="az-Latn-AZ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), müxtəlif orqanlardan alınma yaxmaları (</a:t>
            </a:r>
            <a:r>
              <a:rPr lang="az-Latn-AZ" dirty="0" err="1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eksfoliativ</a:t>
            </a:r>
            <a:r>
              <a:rPr lang="az-Latn-AZ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sitologiya) və ya incə iynə aspirasiya </a:t>
            </a:r>
            <a:r>
              <a:rPr lang="az-Latn-AZ" dirty="0" err="1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yaymalarının</a:t>
            </a:r>
            <a:r>
              <a:rPr lang="az-Latn-AZ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tədqiqi</a:t>
            </a:r>
            <a:endParaRPr lang="ru-RU" dirty="0" smtClean="0">
              <a:solidFill>
                <a:srgbClr val="FFFF00"/>
              </a:solidFill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az-Latn-AZ" dirty="0" err="1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İmmunhistokimyəvi</a:t>
            </a:r>
            <a:r>
              <a:rPr lang="az-Latn-AZ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müayinə– diaqnostik, proqnostik və terapevtik (</a:t>
            </a:r>
            <a:r>
              <a:rPr lang="az-Latn-AZ" dirty="0" err="1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target</a:t>
            </a:r>
            <a:r>
              <a:rPr lang="az-Latn-AZ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terapiyada hədəfin təyini) məqsədlə aparılır, tam avtomatik olaraq </a:t>
            </a:r>
            <a:r>
              <a:rPr lang="az-Latn-AZ" dirty="0" err="1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anticism-antigen</a:t>
            </a:r>
            <a:r>
              <a:rPr lang="az-Latn-AZ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immun reaksiyasına əsaslanan molekulyar bir müayinədir</a:t>
            </a:r>
            <a:endParaRPr lang="ru-RU" dirty="0" smtClean="0">
              <a:solidFill>
                <a:srgbClr val="FFFF00"/>
              </a:solidFill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az-Latn-AZ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Toxuma üzərində </a:t>
            </a:r>
            <a:r>
              <a:rPr lang="az-Latn-AZ" dirty="0" err="1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hibridizasiya</a:t>
            </a:r>
            <a:r>
              <a:rPr lang="az-Latn-AZ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müayinələr– </a:t>
            </a:r>
            <a:r>
              <a:rPr lang="az-Latn-AZ" dirty="0" err="1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prognostik</a:t>
            </a:r>
            <a:r>
              <a:rPr lang="az-Latn-AZ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və terapevtik (</a:t>
            </a:r>
            <a:r>
              <a:rPr lang="az-Latn-AZ" dirty="0" err="1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target</a:t>
            </a:r>
            <a:r>
              <a:rPr lang="az-Latn-AZ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terapiyada hədəfin təyini) tam avtomatik aparılan gen </a:t>
            </a:r>
            <a:r>
              <a:rPr lang="az-Latn-AZ" dirty="0" err="1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hibridizasiyasına</a:t>
            </a:r>
            <a:r>
              <a:rPr lang="az-Latn-AZ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əsaslı </a:t>
            </a:r>
            <a:r>
              <a:rPr lang="az-Latn-AZ" dirty="0" err="1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genetikmüayinədir</a:t>
            </a:r>
            <a:r>
              <a:rPr lang="az-Latn-AZ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ru-RU" dirty="0" smtClean="0">
              <a:solidFill>
                <a:srgbClr val="FFFF00"/>
              </a:solidFill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469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9747" y="86158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az-Latn-AZ" sz="4000" dirty="0" err="1" smtClean="0">
                <a:solidFill>
                  <a:srgbClr val="FFFF00"/>
                </a:solidFill>
              </a:rPr>
              <a:t>Ventana</a:t>
            </a:r>
            <a:r>
              <a:rPr lang="az-Latn-AZ" sz="4000" dirty="0" smtClean="0">
                <a:solidFill>
                  <a:srgbClr val="FFFF00"/>
                </a:solidFill>
              </a:rPr>
              <a:t> </a:t>
            </a:r>
            <a:r>
              <a:rPr lang="az-Latn-AZ" sz="4000" dirty="0" err="1">
                <a:solidFill>
                  <a:srgbClr val="FFFF00"/>
                </a:solidFill>
              </a:rPr>
              <a:t>BenchMark</a:t>
            </a:r>
            <a:r>
              <a:rPr lang="az-Latn-AZ" sz="4000" dirty="0">
                <a:solidFill>
                  <a:srgbClr val="FFFF00"/>
                </a:solidFill>
              </a:rPr>
              <a:t> ULTRA </a:t>
            </a:r>
            <a:r>
              <a:rPr lang="az-Latn-AZ" sz="4000" dirty="0" err="1" smtClean="0">
                <a:solidFill>
                  <a:srgbClr val="FFFF00"/>
                </a:solidFill>
              </a:rPr>
              <a:t>immunboyama</a:t>
            </a:r>
            <a:r>
              <a:rPr lang="az-Latn-AZ" sz="4000" dirty="0" smtClean="0">
                <a:solidFill>
                  <a:srgbClr val="FFFF00"/>
                </a:solidFill>
              </a:rPr>
              <a:t> cihazı. Bu </a:t>
            </a:r>
            <a:r>
              <a:rPr lang="az-Latn-AZ" sz="4000" dirty="0">
                <a:solidFill>
                  <a:srgbClr val="FFFF00"/>
                </a:solidFill>
              </a:rPr>
              <a:t>cihazın köməyi ilə şiş hüceyrələrində CİSH </a:t>
            </a:r>
            <a:r>
              <a:rPr lang="az-Latn-AZ" sz="4000" dirty="0" smtClean="0">
                <a:solidFill>
                  <a:srgbClr val="FFFF00"/>
                </a:solidFill>
              </a:rPr>
              <a:t>(Silver based </a:t>
            </a:r>
            <a:r>
              <a:rPr lang="az-Latn-AZ" sz="4000" dirty="0">
                <a:solidFill>
                  <a:srgbClr val="FFFF00"/>
                </a:solidFill>
              </a:rPr>
              <a:t>in situ Hybridisation) müayinəsi həyata keçirilir</a:t>
            </a:r>
            <a:r>
              <a:rPr lang="az-Latn-AZ" dirty="0">
                <a:solidFill>
                  <a:srgbClr val="FFFF00"/>
                </a:solidFill>
              </a:rPr>
              <a:t>. </a:t>
            </a:r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Объект 3" descr="C:\Users\User\AppData\Local\Microsoft\Windows\INetCache\Content.Word\IMG_246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6315" y="2345170"/>
            <a:ext cx="6527007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4059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15" descr="Macintosh HD:Users:user:Desktop:Toplanti:IMG_303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8756" y="-185738"/>
            <a:ext cx="10058400" cy="70437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9512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11" descr="Macintosh HD:Users:user:Desktop:Toplanti:IMG_302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1400" y="0"/>
            <a:ext cx="5029200" cy="70643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7343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13" descr="Macintosh HD:Users:user:Desktop:Toplanti:IMG_303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915" y="-1157288"/>
            <a:ext cx="11630024" cy="80152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9927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3" descr="Elnareimmun.jpe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239" r="-32239"/>
          <a:stretch>
            <a:fillRect/>
          </a:stretch>
        </p:blipFill>
        <p:spPr>
          <a:xfrm>
            <a:off x="-865921" y="2"/>
            <a:ext cx="8489877" cy="7129521"/>
          </a:xfrm>
        </p:spPr>
      </p:pic>
      <p:pic>
        <p:nvPicPr>
          <p:cNvPr id="8" name="Содержимое 7" descr="Elnareimmun5.jpe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1" b="19601"/>
          <a:stretch>
            <a:fillRect/>
          </a:stretch>
        </p:blipFill>
        <p:spPr>
          <a:xfrm>
            <a:off x="6188909" y="718596"/>
            <a:ext cx="6360555" cy="5341386"/>
          </a:xfrm>
        </p:spPr>
      </p:pic>
    </p:spTree>
    <p:extLst>
      <p:ext uri="{BB962C8B-B14F-4D97-AF65-F5344CB8AC3E}">
        <p14:creationId xmlns:p14="http://schemas.microsoft.com/office/powerpoint/2010/main" val="1587709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Elnareimmun3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897" r="-116897"/>
          <a:stretch>
            <a:fillRect/>
          </a:stretch>
        </p:blipFill>
        <p:spPr>
          <a:xfrm>
            <a:off x="-5879203" y="-233962"/>
            <a:ext cx="16750248" cy="6931225"/>
          </a:xfrm>
        </p:spPr>
      </p:pic>
    </p:spTree>
    <p:extLst>
      <p:ext uri="{BB962C8B-B14F-4D97-AF65-F5344CB8AC3E}">
        <p14:creationId xmlns:p14="http://schemas.microsoft.com/office/powerpoint/2010/main" val="458370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z-Latn-AZ" dirty="0" err="1" smtClean="0">
                <a:solidFill>
                  <a:srgbClr val="FFFF00"/>
                </a:solidFill>
              </a:rPr>
              <a:t>Ventana</a:t>
            </a:r>
            <a:r>
              <a:rPr lang="az-Latn-AZ" dirty="0" smtClean="0">
                <a:solidFill>
                  <a:srgbClr val="FFFF00"/>
                </a:solidFill>
              </a:rPr>
              <a:t> </a:t>
            </a:r>
            <a:r>
              <a:rPr lang="az-Latn-AZ" dirty="0" err="1">
                <a:solidFill>
                  <a:srgbClr val="FFFF00"/>
                </a:solidFill>
              </a:rPr>
              <a:t>iScan</a:t>
            </a:r>
            <a:r>
              <a:rPr lang="az-Latn-AZ" dirty="0">
                <a:solidFill>
                  <a:srgbClr val="FFFF00"/>
                </a:solidFill>
              </a:rPr>
              <a:t> </a:t>
            </a:r>
            <a:r>
              <a:rPr lang="az-Latn-AZ" dirty="0" err="1">
                <a:solidFill>
                  <a:srgbClr val="FFFF00"/>
                </a:solidFill>
              </a:rPr>
              <a:t>CoreoAu</a:t>
            </a:r>
            <a:r>
              <a:rPr lang="az-Latn-AZ" dirty="0">
                <a:solidFill>
                  <a:srgbClr val="FFFF00"/>
                </a:solidFill>
              </a:rPr>
              <a:t> əşya şüşəsi skaner </a:t>
            </a:r>
            <a:r>
              <a:rPr lang="az-Latn-AZ" dirty="0" smtClean="0">
                <a:solidFill>
                  <a:srgbClr val="FFFF00"/>
                </a:solidFill>
              </a:rPr>
              <a:t>aparatı</a:t>
            </a:r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User\AppData\Local\Microsoft\Windows\INetCache\Content.Word\IMG_243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14" y="1300164"/>
            <a:ext cx="8315324" cy="5557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8926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0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3" b="5953"/>
          <a:stretch>
            <a:fillRect/>
          </a:stretch>
        </p:blipFill>
        <p:spPr>
          <a:xfrm>
            <a:off x="-131406" y="870635"/>
            <a:ext cx="12221059" cy="5057054"/>
          </a:xfrm>
        </p:spPr>
      </p:pic>
    </p:spTree>
    <p:extLst>
      <p:ext uri="{BB962C8B-B14F-4D97-AF65-F5344CB8AC3E}">
        <p14:creationId xmlns:p14="http://schemas.microsoft.com/office/powerpoint/2010/main" val="864748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z-Latn-AZ" dirty="0">
                <a:solidFill>
                  <a:srgbClr val="FFFF00"/>
                </a:solidFill>
              </a:rPr>
              <a:t>Laboratoriyada preparatların </a:t>
            </a:r>
            <a:r>
              <a:rPr lang="az-Latn-AZ" dirty="0" err="1" smtClean="0">
                <a:solidFill>
                  <a:srgbClr val="FFFF00"/>
                </a:solidFill>
              </a:rPr>
              <a:t>arxivləşdirilməsi</a:t>
            </a:r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22" descr="Macintosh HD:Users:user:Desktop:Toplanti:IMG_305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771" y="1452562"/>
            <a:ext cx="7139941" cy="54054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1909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6" descr="Macintosh HD:Users:user:Desktop:Toplanti:IMG_305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5889" y="1"/>
            <a:ext cx="933092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9774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z-Latn-AZ" dirty="0" smtClean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ru-RU" dirty="0" smtClean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/>
            </a:r>
            <a:br>
              <a:rPr lang="ru-RU" dirty="0" smtClean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z-Latn-AZ" sz="4000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MOM-un </a:t>
            </a:r>
            <a:r>
              <a:rPr lang="az-Latn-AZ" sz="4000" dirty="0" err="1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patositomorfologiya</a:t>
            </a:r>
            <a:r>
              <a:rPr lang="az-Latn-AZ" sz="4000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laboratoriyası son 5 ildə dünya standartlarına uyğun </a:t>
            </a:r>
            <a:r>
              <a:rPr lang="az-Latn-AZ" sz="4000" dirty="0" err="1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Leica</a:t>
            </a:r>
            <a:r>
              <a:rPr lang="az-Latn-AZ" sz="4000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az-Latn-AZ" sz="4000" dirty="0" err="1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Zeiss</a:t>
            </a:r>
            <a:r>
              <a:rPr lang="az-Latn-AZ" sz="4000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az-Latn-AZ" sz="4000" dirty="0" err="1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Ventana</a:t>
            </a:r>
            <a:r>
              <a:rPr lang="az-Latn-AZ" sz="4000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az-Latn-AZ" sz="4000" dirty="0" err="1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ThermoScience</a:t>
            </a:r>
            <a:r>
              <a:rPr lang="az-Latn-AZ" sz="4000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kimi tanınmış yüksək markalı cihazlarla təmin </a:t>
            </a:r>
            <a:r>
              <a:rPr lang="az-Latn-AZ" sz="4000" dirty="0" err="1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olunmuşdur</a:t>
            </a:r>
            <a:endParaRPr lang="ru-RU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73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z-Latn-AZ" dirty="0">
                <a:solidFill>
                  <a:srgbClr val="FFFF00"/>
                </a:solidFill>
              </a:rPr>
              <a:t>Həkim patoloqlar yüksək keyfiyyətli mikroskoplarla ( 10 ədəd- </a:t>
            </a:r>
            <a:r>
              <a:rPr lang="az-Latn-AZ" dirty="0" err="1">
                <a:solidFill>
                  <a:srgbClr val="FFFF00"/>
                </a:solidFill>
              </a:rPr>
              <a:t>Zeiss</a:t>
            </a:r>
            <a:r>
              <a:rPr lang="az-Latn-AZ" dirty="0">
                <a:solidFill>
                  <a:srgbClr val="FFFF00"/>
                </a:solidFill>
              </a:rPr>
              <a:t>, Almaniya ) təmin </a:t>
            </a:r>
            <a:r>
              <a:rPr lang="az-Latn-AZ" dirty="0" err="1">
                <a:solidFill>
                  <a:srgbClr val="FFFF00"/>
                </a:solidFill>
              </a:rPr>
              <a:t>edilmişdilər</a:t>
            </a:r>
            <a:r>
              <a:rPr lang="az-Latn-AZ" dirty="0">
                <a:solidFill>
                  <a:srgbClr val="FFFF00"/>
                </a:solidFill>
              </a:rPr>
              <a:t>. Təcrübə mübadiləsi üçün və öyrətmək məqsədi ilə 1 ədəd iki çıxışlı ( </a:t>
            </a:r>
            <a:r>
              <a:rPr lang="az-Latn-AZ" dirty="0" err="1">
                <a:solidFill>
                  <a:srgbClr val="FFFF00"/>
                </a:solidFill>
              </a:rPr>
              <a:t>Scope</a:t>
            </a:r>
            <a:r>
              <a:rPr lang="az-Latn-AZ" dirty="0">
                <a:solidFill>
                  <a:srgbClr val="FFFF00"/>
                </a:solidFill>
              </a:rPr>
              <a:t> 1, </a:t>
            </a:r>
            <a:r>
              <a:rPr lang="az-Latn-AZ" dirty="0" err="1">
                <a:solidFill>
                  <a:srgbClr val="FFFF00"/>
                </a:solidFill>
              </a:rPr>
              <a:t>Zeiss</a:t>
            </a:r>
            <a:r>
              <a:rPr lang="az-Latn-AZ" dirty="0">
                <a:solidFill>
                  <a:srgbClr val="FFFF00"/>
                </a:solidFill>
              </a:rPr>
              <a:t>, Almaniya), 1 ədəd 4 çıxışlı (</a:t>
            </a:r>
            <a:r>
              <a:rPr lang="az-Latn-AZ" dirty="0" err="1">
                <a:solidFill>
                  <a:srgbClr val="FFFF00"/>
                </a:solidFill>
              </a:rPr>
              <a:t>Scope</a:t>
            </a:r>
            <a:r>
              <a:rPr lang="az-Latn-AZ" dirty="0">
                <a:solidFill>
                  <a:srgbClr val="FFFF00"/>
                </a:solidFill>
              </a:rPr>
              <a:t> 1, </a:t>
            </a:r>
            <a:r>
              <a:rPr lang="az-Latn-AZ" dirty="0" err="1">
                <a:solidFill>
                  <a:srgbClr val="FFFF00"/>
                </a:solidFill>
              </a:rPr>
              <a:t>Zeiss</a:t>
            </a:r>
            <a:r>
              <a:rPr lang="az-Latn-AZ" dirty="0">
                <a:solidFill>
                  <a:srgbClr val="FFFF00"/>
                </a:solidFill>
              </a:rPr>
              <a:t>, Almaniya ) mikroskoplardan istifadə edilir. </a:t>
            </a:r>
            <a:endParaRPr lang="ru-RU" dirty="0">
              <a:solidFill>
                <a:srgbClr val="FFFF00"/>
              </a:solidFill>
            </a:endParaRPr>
          </a:p>
          <a:p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803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</a:t>
            </a:r>
            <a:r>
              <a:rPr lang="az-Cyrl-AZ" dirty="0" smtClean="0">
                <a:solidFill>
                  <a:srgbClr val="FFFF00"/>
                </a:solidFill>
              </a:rPr>
              <a:t>şçi </a:t>
            </a:r>
            <a:r>
              <a:rPr lang="en-US" dirty="0" smtClean="0">
                <a:solidFill>
                  <a:srgbClr val="FFFF00"/>
                </a:solidFill>
              </a:rPr>
              <a:t>M</a:t>
            </a:r>
            <a:r>
              <a:rPr lang="ru-RU" dirty="0" err="1" smtClean="0">
                <a:solidFill>
                  <a:srgbClr val="FFFF00"/>
                </a:solidFill>
              </a:rPr>
              <a:t>ikroskopları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Содержимое 3" descr="primostar_fixkoehler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998" r="-94998"/>
          <a:stretch>
            <a:fillRect/>
          </a:stretch>
        </p:blipFill>
        <p:spPr>
          <a:xfrm>
            <a:off x="-902337" y="1452303"/>
            <a:ext cx="13952085" cy="5773350"/>
          </a:xfrm>
        </p:spPr>
      </p:pic>
    </p:spTree>
    <p:extLst>
      <p:ext uri="{BB962C8B-B14F-4D97-AF65-F5344CB8AC3E}">
        <p14:creationId xmlns:p14="http://schemas.microsoft.com/office/powerpoint/2010/main" val="2299438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5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71" y="0"/>
            <a:ext cx="11245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72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25" descr="Macintosh HD:Users:user:Desktop:Toplanti:IMG_301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8800" y="0"/>
            <a:ext cx="975955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6738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27" descr="Macintosh HD:Users:user:Desktop:Toplanti:IMG_302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5379" y="-460376"/>
            <a:ext cx="5041372" cy="7318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2268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K</a:t>
            </a:r>
            <a:r>
              <a:rPr lang="ru-RU" dirty="0" err="1">
                <a:solidFill>
                  <a:srgbClr val="FFFF00"/>
                </a:solidFill>
              </a:rPr>
              <a:t>itabların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siyahısı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1Biopsy Interpretation of the Prostate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2.Biopsy Interpretation of the Breast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3.Biopsy Interpretation Series of the Lung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4Biopsy Interpretation Series of the Frozen 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5Biopsy Interpretation of the Soft Tissue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6.Biopsy Interpretation </a:t>
            </a:r>
            <a:r>
              <a:rPr lang="en-US" dirty="0" err="1">
                <a:solidFill>
                  <a:srgbClr val="FFFF00"/>
                </a:solidFill>
              </a:rPr>
              <a:t>Sreies</a:t>
            </a:r>
            <a:r>
              <a:rPr lang="en-US" dirty="0">
                <a:solidFill>
                  <a:srgbClr val="FFFF00"/>
                </a:solidFill>
              </a:rPr>
              <a:t> of the Central Nervous System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 7.Biopsy Interpretation Series of the Upper-</a:t>
            </a:r>
            <a:r>
              <a:rPr lang="en-US" dirty="0" err="1">
                <a:solidFill>
                  <a:srgbClr val="FFFF00"/>
                </a:solidFill>
              </a:rPr>
              <a:t>Aerodigestive</a:t>
            </a:r>
            <a:r>
              <a:rPr lang="en-US" dirty="0">
                <a:solidFill>
                  <a:srgbClr val="FFFF00"/>
                </a:solidFill>
              </a:rPr>
              <a:t> System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8.Biopsy  Interpretation Series of </a:t>
            </a:r>
            <a:r>
              <a:rPr lang="en-US" dirty="0" err="1">
                <a:solidFill>
                  <a:srgbClr val="FFFF00"/>
                </a:solidFill>
              </a:rPr>
              <a:t>theGastrointestinal</a:t>
            </a:r>
            <a:r>
              <a:rPr lang="en-US" dirty="0">
                <a:solidFill>
                  <a:srgbClr val="FFFF00"/>
                </a:solidFill>
              </a:rPr>
              <a:t> tract Mucosa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9.Biopsy Interpretation Series of the Uterine Cervix 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10.Biopsy Interpretation Series of the Liver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11.Biopsy Interpretation Series of the Thyroid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12.WHO Classification of Tumors of Soft Tissue and Bone  2013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13.WHO </a:t>
            </a:r>
            <a:r>
              <a:rPr lang="en-US" dirty="0" err="1">
                <a:solidFill>
                  <a:srgbClr val="FFFF00"/>
                </a:solidFill>
              </a:rPr>
              <a:t>Classsification</a:t>
            </a:r>
            <a:r>
              <a:rPr lang="en-US" dirty="0">
                <a:solidFill>
                  <a:srgbClr val="FFFF00"/>
                </a:solidFill>
              </a:rPr>
              <a:t> of Tumors of the Breast 2012           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14.WHO Classification of Tumors of the Digestive System2010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15.Differential Diagnosis in Surgical </a:t>
            </a:r>
            <a:r>
              <a:rPr lang="en-US" dirty="0" err="1">
                <a:solidFill>
                  <a:srgbClr val="FFFF00"/>
                </a:solidFill>
              </a:rPr>
              <a:t>Pathalogy</a:t>
            </a:r>
            <a:r>
              <a:rPr lang="en-US" dirty="0">
                <a:solidFill>
                  <a:srgbClr val="FFFF00"/>
                </a:solidFill>
              </a:rPr>
              <a:t>.  Saunders Elsevier </a:t>
            </a:r>
            <a:endParaRPr lang="ru-RU" dirty="0">
              <a:solidFill>
                <a:srgbClr val="FFFF00"/>
              </a:solidFill>
            </a:endParaRPr>
          </a:p>
          <a:p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569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16.Histopathalogy for </a:t>
            </a:r>
            <a:r>
              <a:rPr lang="en-US" dirty="0" err="1">
                <a:solidFill>
                  <a:srgbClr val="FFFF00"/>
                </a:solidFill>
              </a:rPr>
              <a:t>Pathalogist</a:t>
            </a:r>
            <a:r>
              <a:rPr lang="en-US" dirty="0">
                <a:solidFill>
                  <a:srgbClr val="FFFF00"/>
                </a:solidFill>
              </a:rPr>
              <a:t> .</a:t>
            </a:r>
            <a:r>
              <a:rPr lang="en-US" dirty="0" err="1">
                <a:solidFill>
                  <a:srgbClr val="FFFF00"/>
                </a:solidFill>
              </a:rPr>
              <a:t>Wolters</a:t>
            </a:r>
            <a:r>
              <a:rPr lang="en-US" dirty="0">
                <a:solidFill>
                  <a:srgbClr val="FFFF00"/>
                </a:solidFill>
              </a:rPr>
              <a:t> Kluwer/Lippincott/Wilkins </a:t>
            </a:r>
            <a:endParaRPr lang="az-Cyrl-AZ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17</a:t>
            </a:r>
            <a:r>
              <a:rPr lang="en-US" dirty="0">
                <a:solidFill>
                  <a:srgbClr val="FFFF00"/>
                </a:solidFill>
              </a:rPr>
              <a:t>.Pathalogy </a:t>
            </a:r>
            <a:r>
              <a:rPr lang="en-US" dirty="0" err="1">
                <a:solidFill>
                  <a:srgbClr val="FFFF00"/>
                </a:solidFill>
              </a:rPr>
              <a:t>Illlustrated</a:t>
            </a:r>
            <a:r>
              <a:rPr lang="en-US" dirty="0">
                <a:solidFill>
                  <a:srgbClr val="FFFF00"/>
                </a:solidFill>
              </a:rPr>
              <a:t> .</a:t>
            </a:r>
            <a:r>
              <a:rPr lang="en-US" dirty="0" err="1">
                <a:solidFill>
                  <a:srgbClr val="FFFF00"/>
                </a:solidFill>
              </a:rPr>
              <a:t>Chirchill</a:t>
            </a:r>
            <a:r>
              <a:rPr lang="en-US" dirty="0">
                <a:solidFill>
                  <a:srgbClr val="FFFF00"/>
                </a:solidFill>
              </a:rPr>
              <a:t> Livingstone 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18.McKees </a:t>
            </a:r>
            <a:r>
              <a:rPr lang="en-US" dirty="0" err="1">
                <a:solidFill>
                  <a:srgbClr val="FFFF00"/>
                </a:solidFill>
              </a:rPr>
              <a:t>Pathalogy</a:t>
            </a:r>
            <a:r>
              <a:rPr lang="en-US" dirty="0">
                <a:solidFill>
                  <a:srgbClr val="FFFF00"/>
                </a:solidFill>
              </a:rPr>
              <a:t> of the Skin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19.Diagnostic </a:t>
            </a:r>
            <a:r>
              <a:rPr lang="en-US" dirty="0" err="1">
                <a:solidFill>
                  <a:srgbClr val="FFFF00"/>
                </a:solidFill>
              </a:rPr>
              <a:t>Histopathalogy</a:t>
            </a:r>
            <a:r>
              <a:rPr lang="en-US" dirty="0">
                <a:solidFill>
                  <a:srgbClr val="FFFF00"/>
                </a:solidFill>
              </a:rPr>
              <a:t> of </a:t>
            </a:r>
            <a:r>
              <a:rPr lang="en-US" dirty="0" err="1">
                <a:solidFill>
                  <a:srgbClr val="FFFF00"/>
                </a:solidFill>
              </a:rPr>
              <a:t>Tumors.Elsevier</a:t>
            </a:r>
            <a:r>
              <a:rPr lang="en-US" dirty="0">
                <a:solidFill>
                  <a:srgbClr val="FFFF00"/>
                </a:solidFill>
              </a:rPr>
              <a:t> Sounders.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20.Diagnostic </a:t>
            </a:r>
            <a:r>
              <a:rPr lang="en-US" dirty="0" err="1">
                <a:solidFill>
                  <a:srgbClr val="FFFF00"/>
                </a:solidFill>
              </a:rPr>
              <a:t>Histopathalogy</a:t>
            </a:r>
            <a:r>
              <a:rPr lang="en-US" dirty="0">
                <a:solidFill>
                  <a:srgbClr val="FFFF00"/>
                </a:solidFill>
              </a:rPr>
              <a:t> of Tumors  by </a:t>
            </a:r>
            <a:r>
              <a:rPr lang="en-US" dirty="0" err="1">
                <a:solidFill>
                  <a:srgbClr val="FFFF00"/>
                </a:solidFill>
              </a:rPr>
              <a:t>Cristopher</a:t>
            </a:r>
            <a:r>
              <a:rPr lang="en-US" dirty="0">
                <a:solidFill>
                  <a:srgbClr val="FFFF00"/>
                </a:solidFill>
              </a:rPr>
              <a:t> Fletcher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21.Pathalogy.Elsevier Sounders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22.Practical </a:t>
            </a:r>
            <a:r>
              <a:rPr lang="en-US" dirty="0" err="1">
                <a:solidFill>
                  <a:srgbClr val="FFFF00"/>
                </a:solidFill>
              </a:rPr>
              <a:t>Dermathpatalogy</a:t>
            </a:r>
            <a:r>
              <a:rPr lang="en-US" dirty="0">
                <a:solidFill>
                  <a:srgbClr val="FFFF00"/>
                </a:solidFill>
              </a:rPr>
              <a:t>.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23.Enzinger and Weiss Soft Tissue Tumors 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24.Urologic Surgical </a:t>
            </a:r>
            <a:r>
              <a:rPr lang="en-US" dirty="0" err="1">
                <a:solidFill>
                  <a:srgbClr val="FFFF00"/>
                </a:solidFill>
              </a:rPr>
              <a:t>Pathalogy</a:t>
            </a:r>
            <a:r>
              <a:rPr lang="en-US" dirty="0">
                <a:solidFill>
                  <a:srgbClr val="FFFF00"/>
                </a:solidFill>
              </a:rPr>
              <a:t>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25Atlas of Gynecologic Surgical </a:t>
            </a:r>
            <a:r>
              <a:rPr lang="en-US" dirty="0" err="1">
                <a:solidFill>
                  <a:srgbClr val="FFFF00"/>
                </a:solidFill>
              </a:rPr>
              <a:t>Pathalogy</a:t>
            </a:r>
            <a:r>
              <a:rPr lang="en-US" dirty="0">
                <a:solidFill>
                  <a:srgbClr val="FFFF00"/>
                </a:solidFill>
              </a:rPr>
              <a:t> 26Head and Neck </a:t>
            </a:r>
            <a:r>
              <a:rPr lang="en-US" dirty="0" err="1">
                <a:solidFill>
                  <a:srgbClr val="FFFF00"/>
                </a:solidFill>
              </a:rPr>
              <a:t>Pathalogy</a:t>
            </a:r>
            <a:r>
              <a:rPr lang="en-US" dirty="0">
                <a:solidFill>
                  <a:srgbClr val="FFFF00"/>
                </a:solidFill>
              </a:rPr>
              <a:t>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27.Bone and Soft Tissue </a:t>
            </a:r>
            <a:r>
              <a:rPr lang="en-US" dirty="0" err="1">
                <a:solidFill>
                  <a:srgbClr val="FFFF00"/>
                </a:solidFill>
              </a:rPr>
              <a:t>Pathalagy</a:t>
            </a:r>
            <a:r>
              <a:rPr lang="en-US" dirty="0">
                <a:solidFill>
                  <a:srgbClr val="FFFF00"/>
                </a:solidFill>
              </a:rPr>
              <a:t>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28.The Art /Science of </a:t>
            </a:r>
            <a:r>
              <a:rPr lang="en-US" dirty="0" err="1">
                <a:solidFill>
                  <a:srgbClr val="FFFF00"/>
                </a:solidFill>
              </a:rPr>
              <a:t>Cytopathalogy</a:t>
            </a:r>
            <a:r>
              <a:rPr lang="en-US" dirty="0">
                <a:solidFill>
                  <a:srgbClr val="FFFF00"/>
                </a:solidFill>
              </a:rPr>
              <a:t> by Richard Mac </a:t>
            </a:r>
            <a:r>
              <a:rPr lang="en-US" dirty="0" err="1">
                <a:solidFill>
                  <a:srgbClr val="FFFF00"/>
                </a:solidFill>
              </a:rPr>
              <a:t>Demay</a:t>
            </a:r>
            <a:r>
              <a:rPr lang="en-US" dirty="0">
                <a:solidFill>
                  <a:srgbClr val="FFFF00"/>
                </a:solidFill>
              </a:rPr>
              <a:t> 2011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29.Diagnostic Cytology by </a:t>
            </a:r>
            <a:r>
              <a:rPr lang="en-US" dirty="0" err="1">
                <a:solidFill>
                  <a:srgbClr val="FFFF00"/>
                </a:solidFill>
              </a:rPr>
              <a:t>Pranab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Dey</a:t>
            </a:r>
            <a:r>
              <a:rPr lang="en-US" dirty="0">
                <a:solidFill>
                  <a:srgbClr val="FFFF00"/>
                </a:solidFill>
              </a:rPr>
              <a:t> 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30.Diagnostic </a:t>
            </a:r>
            <a:r>
              <a:rPr lang="en-US" dirty="0" err="1">
                <a:solidFill>
                  <a:srgbClr val="FFFF00"/>
                </a:solidFill>
              </a:rPr>
              <a:t>Pathalogy</a:t>
            </a:r>
            <a:r>
              <a:rPr lang="en-US" dirty="0">
                <a:solidFill>
                  <a:srgbClr val="FFFF00"/>
                </a:solidFill>
              </a:rPr>
              <a:t> .</a:t>
            </a:r>
            <a:r>
              <a:rPr lang="en-US" dirty="0" err="1">
                <a:solidFill>
                  <a:srgbClr val="FFFF00"/>
                </a:solidFill>
              </a:rPr>
              <a:t>Neuropathalogy</a:t>
            </a:r>
            <a:r>
              <a:rPr lang="en-US" dirty="0">
                <a:solidFill>
                  <a:srgbClr val="FFFF00"/>
                </a:solidFill>
              </a:rPr>
              <a:t> by Peter Burger </a:t>
            </a:r>
            <a:r>
              <a:rPr lang="en-US" dirty="0" err="1">
                <a:solidFill>
                  <a:srgbClr val="FFFF00"/>
                </a:solidFill>
              </a:rPr>
              <a:t>Md</a:t>
            </a:r>
            <a:r>
              <a:rPr lang="en-US" dirty="0">
                <a:solidFill>
                  <a:srgbClr val="FFFF00"/>
                </a:solidFill>
              </a:rPr>
              <a:t> and Bernd </a:t>
            </a:r>
            <a:r>
              <a:rPr lang="en-US" dirty="0" err="1">
                <a:solidFill>
                  <a:srgbClr val="FFFF00"/>
                </a:solidFill>
              </a:rPr>
              <a:t>Scherithauer</a:t>
            </a:r>
            <a:r>
              <a:rPr lang="en-US" dirty="0">
                <a:solidFill>
                  <a:srgbClr val="FFFF00"/>
                </a:solidFill>
              </a:rPr>
              <a:t> </a:t>
            </a:r>
            <a:endParaRPr lang="ru-RU" dirty="0">
              <a:solidFill>
                <a:srgbClr val="FFFF00"/>
              </a:solidFill>
            </a:endParaRPr>
          </a:p>
          <a:p>
            <a:endParaRPr lang="ru-RU" dirty="0">
              <a:solidFill>
                <a:srgbClr val="FFFF00"/>
              </a:solidFill>
            </a:endParaRPr>
          </a:p>
          <a:p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507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31.Flowcitometry in Neoplastic </a:t>
            </a:r>
            <a:r>
              <a:rPr lang="en-US" dirty="0" err="1">
                <a:solidFill>
                  <a:srgbClr val="FFFF00"/>
                </a:solidFill>
              </a:rPr>
              <a:t>Hematology.Morphologic</a:t>
            </a:r>
            <a:r>
              <a:rPr lang="en-US" dirty="0">
                <a:solidFill>
                  <a:srgbClr val="FFFF00"/>
                </a:solidFill>
              </a:rPr>
              <a:t> –</a:t>
            </a:r>
            <a:r>
              <a:rPr lang="en-US" dirty="0" err="1">
                <a:solidFill>
                  <a:srgbClr val="FFFF00"/>
                </a:solidFill>
              </a:rPr>
              <a:t>Immunphenotypic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correllation</a:t>
            </a:r>
            <a:r>
              <a:rPr lang="en-US" dirty="0">
                <a:solidFill>
                  <a:srgbClr val="FFFF00"/>
                </a:solidFill>
              </a:rPr>
              <a:t> 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32.Eye </a:t>
            </a:r>
            <a:r>
              <a:rPr lang="en-US" dirty="0" err="1">
                <a:solidFill>
                  <a:srgbClr val="FFFF00"/>
                </a:solidFill>
              </a:rPr>
              <a:t>Pathalogy</a:t>
            </a:r>
            <a:r>
              <a:rPr lang="en-US" dirty="0">
                <a:solidFill>
                  <a:srgbClr val="FFFF00"/>
                </a:solidFill>
              </a:rPr>
              <a:t> 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33Mac </a:t>
            </a:r>
            <a:r>
              <a:rPr lang="en-US" dirty="0" err="1">
                <a:solidFill>
                  <a:srgbClr val="FFFF00"/>
                </a:solidFill>
              </a:rPr>
              <a:t>Sweens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Pathalogy</a:t>
            </a:r>
            <a:r>
              <a:rPr lang="en-US" dirty="0">
                <a:solidFill>
                  <a:srgbClr val="FFFF00"/>
                </a:solidFill>
              </a:rPr>
              <a:t> of the Liver 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34.Biopsy Interpretation of the Bladder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  35.Biopsy Interpretation of the Skin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36.Hematopathology    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37.Cpoy </a:t>
            </a:r>
            <a:r>
              <a:rPr lang="en-US" dirty="0" err="1">
                <a:solidFill>
                  <a:srgbClr val="FFFF00"/>
                </a:solidFill>
              </a:rPr>
              <a:t>Blausteins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Pathalogy</a:t>
            </a:r>
            <a:r>
              <a:rPr lang="en-US" dirty="0">
                <a:solidFill>
                  <a:srgbClr val="FFFF00"/>
                </a:solidFill>
              </a:rPr>
              <a:t> of the Female Genital Tract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38.Copy Atlas of Liver </a:t>
            </a:r>
            <a:r>
              <a:rPr lang="en-US" dirty="0" err="1">
                <a:solidFill>
                  <a:srgbClr val="FFFF00"/>
                </a:solidFill>
              </a:rPr>
              <a:t>Pathalogy</a:t>
            </a:r>
            <a:r>
              <a:rPr lang="en-US" dirty="0">
                <a:solidFill>
                  <a:srgbClr val="FFFF00"/>
                </a:solidFill>
              </a:rPr>
              <a:t>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39.Copy Breast </a:t>
            </a:r>
            <a:r>
              <a:rPr lang="en-US" dirty="0" err="1">
                <a:solidFill>
                  <a:srgbClr val="FFFF00"/>
                </a:solidFill>
              </a:rPr>
              <a:t>Pathalogy</a:t>
            </a:r>
            <a:r>
              <a:rPr lang="en-US" dirty="0">
                <a:solidFill>
                  <a:srgbClr val="FFFF00"/>
                </a:solidFill>
              </a:rPr>
              <a:t>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40.Copy </a:t>
            </a:r>
            <a:r>
              <a:rPr lang="en-US" dirty="0" err="1">
                <a:solidFill>
                  <a:srgbClr val="FFFF00"/>
                </a:solidFill>
              </a:rPr>
              <a:t>Dermatopathalogy</a:t>
            </a:r>
            <a:r>
              <a:rPr lang="en-US" dirty="0">
                <a:solidFill>
                  <a:srgbClr val="FFFF00"/>
                </a:solidFill>
              </a:rPr>
              <a:t>           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41.Copy Levers </a:t>
            </a:r>
            <a:r>
              <a:rPr lang="en-US" dirty="0" err="1">
                <a:solidFill>
                  <a:srgbClr val="FFFF00"/>
                </a:solidFill>
              </a:rPr>
              <a:t>Histopathalogy</a:t>
            </a:r>
            <a:r>
              <a:rPr lang="en-US" dirty="0">
                <a:solidFill>
                  <a:srgbClr val="FFFF00"/>
                </a:solidFill>
              </a:rPr>
              <a:t>  of the Skin   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 42Copy </a:t>
            </a:r>
            <a:r>
              <a:rPr lang="en-US" dirty="0" err="1">
                <a:solidFill>
                  <a:srgbClr val="FFFF00"/>
                </a:solidFill>
              </a:rPr>
              <a:t>Rosai</a:t>
            </a:r>
            <a:r>
              <a:rPr lang="en-US" dirty="0">
                <a:solidFill>
                  <a:srgbClr val="FFFF00"/>
                </a:solidFill>
              </a:rPr>
              <a:t> and </a:t>
            </a:r>
            <a:r>
              <a:rPr lang="en-US" dirty="0" err="1">
                <a:solidFill>
                  <a:srgbClr val="FFFF00"/>
                </a:solidFill>
              </a:rPr>
              <a:t>Ackermans</a:t>
            </a:r>
            <a:r>
              <a:rPr lang="en-US" dirty="0">
                <a:solidFill>
                  <a:srgbClr val="FFFF00"/>
                </a:solidFill>
              </a:rPr>
              <a:t> Surgical </a:t>
            </a:r>
            <a:r>
              <a:rPr lang="en-US" dirty="0" err="1">
                <a:solidFill>
                  <a:srgbClr val="FFFF00"/>
                </a:solidFill>
              </a:rPr>
              <a:t>Pathalogy</a:t>
            </a:r>
            <a:r>
              <a:rPr lang="en-US" dirty="0">
                <a:solidFill>
                  <a:srgbClr val="FFFF00"/>
                </a:solidFill>
              </a:rPr>
              <a:t>  2 Volume Set    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43.Copy.Diagnostic </a:t>
            </a:r>
            <a:r>
              <a:rPr lang="en-US" dirty="0" err="1">
                <a:solidFill>
                  <a:srgbClr val="FFFF00"/>
                </a:solidFill>
              </a:rPr>
              <a:t>Immunchemistry.Theranostic</a:t>
            </a:r>
            <a:r>
              <a:rPr lang="en-US" dirty="0">
                <a:solidFill>
                  <a:srgbClr val="FFFF00"/>
                </a:solidFill>
              </a:rPr>
              <a:t> and Genomic Applications.         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44.Copy Diagnostic </a:t>
            </a:r>
            <a:r>
              <a:rPr lang="en-US" dirty="0" err="1">
                <a:solidFill>
                  <a:srgbClr val="FFFF00"/>
                </a:solidFill>
              </a:rPr>
              <a:t>Pathalogy:Blood</a:t>
            </a:r>
            <a:r>
              <a:rPr lang="en-US" dirty="0">
                <a:solidFill>
                  <a:srgbClr val="FFFF00"/>
                </a:solidFill>
              </a:rPr>
              <a:t> and Bone Marrow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45.Copy .</a:t>
            </a:r>
            <a:r>
              <a:rPr lang="en-US" dirty="0" err="1">
                <a:solidFill>
                  <a:srgbClr val="FFFF00"/>
                </a:solidFill>
              </a:rPr>
              <a:t>Osborns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Brain;Imaging</a:t>
            </a:r>
            <a:r>
              <a:rPr lang="en-US" dirty="0">
                <a:solidFill>
                  <a:srgbClr val="FFFF00"/>
                </a:solidFill>
              </a:rPr>
              <a:t> and Anatomy 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042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46Copy Practical Pulmonary </a:t>
            </a:r>
            <a:r>
              <a:rPr lang="en-US" dirty="0" err="1">
                <a:solidFill>
                  <a:srgbClr val="FFFF00"/>
                </a:solidFill>
              </a:rPr>
              <a:t>Pathalogy</a:t>
            </a:r>
            <a:r>
              <a:rPr lang="en-US" dirty="0">
                <a:solidFill>
                  <a:srgbClr val="FFFF00"/>
                </a:solidFill>
              </a:rPr>
              <a:t> 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47.Copy Diagnostic </a:t>
            </a:r>
            <a:r>
              <a:rPr lang="en-US" dirty="0" err="1">
                <a:solidFill>
                  <a:srgbClr val="FFFF00"/>
                </a:solidFill>
              </a:rPr>
              <a:t>Pathalogy</a:t>
            </a:r>
            <a:r>
              <a:rPr lang="en-US" dirty="0">
                <a:solidFill>
                  <a:srgbClr val="FFFF00"/>
                </a:solidFill>
              </a:rPr>
              <a:t> Bone 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48.Copy </a:t>
            </a:r>
            <a:r>
              <a:rPr lang="en-US" dirty="0" err="1">
                <a:solidFill>
                  <a:srgbClr val="FFFF00"/>
                </a:solidFill>
              </a:rPr>
              <a:t>Kurman</a:t>
            </a:r>
            <a:r>
              <a:rPr lang="en-US" dirty="0">
                <a:solidFill>
                  <a:srgbClr val="FFFF00"/>
                </a:solidFill>
              </a:rPr>
              <a:t> :Tumors of the Cervix ,</a:t>
            </a:r>
            <a:r>
              <a:rPr lang="en-US" dirty="0" err="1">
                <a:solidFill>
                  <a:srgbClr val="FFFF00"/>
                </a:solidFill>
              </a:rPr>
              <a:t>Vagina,and</a:t>
            </a:r>
            <a:r>
              <a:rPr lang="en-US" dirty="0">
                <a:solidFill>
                  <a:srgbClr val="FFFF00"/>
                </a:solidFill>
              </a:rPr>
              <a:t> Vulva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49.Copy Surgical </a:t>
            </a:r>
            <a:r>
              <a:rPr lang="en-US" dirty="0" err="1">
                <a:solidFill>
                  <a:srgbClr val="FFFF00"/>
                </a:solidFill>
              </a:rPr>
              <a:t>Pathalogy</a:t>
            </a:r>
            <a:r>
              <a:rPr lang="en-US" dirty="0">
                <a:solidFill>
                  <a:srgbClr val="FFFF00"/>
                </a:solidFill>
              </a:rPr>
              <a:t> of the GI </a:t>
            </a:r>
            <a:r>
              <a:rPr lang="en-US" dirty="0" err="1">
                <a:solidFill>
                  <a:srgbClr val="FFFF00"/>
                </a:solidFill>
              </a:rPr>
              <a:t>Tract,Liver,Biliary</a:t>
            </a:r>
            <a:r>
              <a:rPr lang="en-US" dirty="0">
                <a:solidFill>
                  <a:srgbClr val="FFFF00"/>
                </a:solidFill>
              </a:rPr>
              <a:t> Tract and Pancreas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50.Copy Bladder </a:t>
            </a:r>
            <a:r>
              <a:rPr lang="en-US" dirty="0" err="1">
                <a:solidFill>
                  <a:srgbClr val="FFFF00"/>
                </a:solidFill>
              </a:rPr>
              <a:t>Pathalogy</a:t>
            </a:r>
            <a:r>
              <a:rPr lang="en-US" dirty="0">
                <a:solidFill>
                  <a:srgbClr val="FFFF00"/>
                </a:solidFill>
              </a:rPr>
              <a:t>    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51.Copy </a:t>
            </a:r>
            <a:r>
              <a:rPr lang="en-US" dirty="0" err="1">
                <a:solidFill>
                  <a:srgbClr val="FFFF00"/>
                </a:solidFill>
              </a:rPr>
              <a:t>Pathalogy</a:t>
            </a:r>
            <a:r>
              <a:rPr lang="en-US" dirty="0">
                <a:solidFill>
                  <a:srgbClr val="FFFF00"/>
                </a:solidFill>
              </a:rPr>
              <a:t> of the Prostate 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 52.Copy Biopsy </a:t>
            </a:r>
            <a:r>
              <a:rPr lang="en-US" dirty="0" err="1">
                <a:solidFill>
                  <a:srgbClr val="FFFF00"/>
                </a:solidFill>
              </a:rPr>
              <a:t>Pathalogyof</a:t>
            </a:r>
            <a:r>
              <a:rPr lang="en-US" dirty="0">
                <a:solidFill>
                  <a:srgbClr val="FFFF00"/>
                </a:solidFill>
              </a:rPr>
              <a:t> the Prostate Biopsy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53Copy Manual  of Surgical </a:t>
            </a:r>
            <a:r>
              <a:rPr lang="en-US" dirty="0" err="1">
                <a:solidFill>
                  <a:srgbClr val="FFFF00"/>
                </a:solidFill>
              </a:rPr>
              <a:t>Pathalogy</a:t>
            </a:r>
            <a:r>
              <a:rPr lang="en-US" dirty="0">
                <a:solidFill>
                  <a:srgbClr val="FFFF00"/>
                </a:solidFill>
              </a:rPr>
              <a:t>  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54   Copy </a:t>
            </a:r>
            <a:r>
              <a:rPr lang="en-US" dirty="0" err="1">
                <a:solidFill>
                  <a:srgbClr val="FFFF00"/>
                </a:solidFill>
              </a:rPr>
              <a:t>Kleins</a:t>
            </a:r>
            <a:r>
              <a:rPr lang="en-US" dirty="0">
                <a:solidFill>
                  <a:srgbClr val="FFFF00"/>
                </a:solidFill>
              </a:rPr>
              <a:t> ;Non neoplastic diseases Bones and Joints                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55.Non neoplastic Diseases of Central Nervous System.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56.Benign and Reactive Conditions of Lymph Node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57.Copy </a:t>
            </a:r>
            <a:r>
              <a:rPr lang="en-US" dirty="0" err="1">
                <a:solidFill>
                  <a:srgbClr val="FFFF00"/>
                </a:solidFill>
              </a:rPr>
              <a:t>NoffsingerGastrointestinal</a:t>
            </a:r>
            <a:r>
              <a:rPr lang="en-US" dirty="0">
                <a:solidFill>
                  <a:srgbClr val="FFFF00"/>
                </a:solidFill>
              </a:rPr>
              <a:t> Diseases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58.Copy Brown Bone </a:t>
            </a:r>
            <a:r>
              <a:rPr lang="en-US" dirty="0" err="1">
                <a:solidFill>
                  <a:srgbClr val="FFFF00"/>
                </a:solidFill>
              </a:rPr>
              <a:t>MarrowDiagnosis</a:t>
            </a:r>
            <a:r>
              <a:rPr lang="en-US" dirty="0">
                <a:solidFill>
                  <a:srgbClr val="FFFF00"/>
                </a:solidFill>
              </a:rPr>
              <a:t>             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59Copy Practical  Soft Tissue </a:t>
            </a:r>
            <a:r>
              <a:rPr lang="en-US" dirty="0" err="1">
                <a:solidFill>
                  <a:srgbClr val="FFFF00"/>
                </a:solidFill>
              </a:rPr>
              <a:t>Pathalogy</a:t>
            </a:r>
            <a:r>
              <a:rPr lang="en-US" dirty="0">
                <a:solidFill>
                  <a:srgbClr val="FFFF00"/>
                </a:solidFill>
              </a:rPr>
              <a:t>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60.Copy </a:t>
            </a:r>
            <a:r>
              <a:rPr lang="en-US" dirty="0" err="1">
                <a:solidFill>
                  <a:srgbClr val="FFFF00"/>
                </a:solidFill>
              </a:rPr>
              <a:t>Transbronchial</a:t>
            </a:r>
            <a:r>
              <a:rPr lang="en-US" dirty="0">
                <a:solidFill>
                  <a:srgbClr val="FFFF00"/>
                </a:solidFill>
              </a:rPr>
              <a:t> and </a:t>
            </a:r>
            <a:r>
              <a:rPr lang="en-US" dirty="0" err="1">
                <a:solidFill>
                  <a:srgbClr val="FFFF00"/>
                </a:solidFill>
              </a:rPr>
              <a:t>Endobronchial</a:t>
            </a:r>
            <a:r>
              <a:rPr lang="en-US" dirty="0">
                <a:solidFill>
                  <a:srgbClr val="FFFF00"/>
                </a:solidFill>
              </a:rPr>
              <a:t> Biopsies 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190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K</a:t>
            </a:r>
            <a:r>
              <a:rPr lang="ru-RU" dirty="0" err="1" smtClean="0">
                <a:solidFill>
                  <a:srgbClr val="FFFF00"/>
                </a:solidFill>
              </a:rPr>
              <a:t>itabların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siyahısı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61 </a:t>
            </a:r>
            <a:r>
              <a:rPr lang="en-US" dirty="0" err="1">
                <a:solidFill>
                  <a:srgbClr val="FFFF00"/>
                </a:solidFill>
              </a:rPr>
              <a:t>Nonneoplastic</a:t>
            </a:r>
            <a:r>
              <a:rPr lang="en-US" dirty="0">
                <a:solidFill>
                  <a:srgbClr val="FFFF00"/>
                </a:solidFill>
              </a:rPr>
              <a:t> Kidney Diseases     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62.Copy Placental </a:t>
            </a:r>
            <a:r>
              <a:rPr lang="en-US" dirty="0" err="1">
                <a:solidFill>
                  <a:srgbClr val="FFFF00"/>
                </a:solidFill>
              </a:rPr>
              <a:t>Pathalogy</a:t>
            </a:r>
            <a:r>
              <a:rPr lang="en-US" dirty="0">
                <a:solidFill>
                  <a:srgbClr val="FFFF00"/>
                </a:solidFill>
              </a:rPr>
              <a:t>           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63.Non Neoplastic disorders low-Respiratory tract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64.Copy </a:t>
            </a:r>
            <a:r>
              <a:rPr lang="en-US" dirty="0" err="1">
                <a:solidFill>
                  <a:srgbClr val="FFFF00"/>
                </a:solidFill>
              </a:rPr>
              <a:t>Cloyd</a:t>
            </a:r>
            <a:r>
              <a:rPr lang="en-US" dirty="0">
                <a:solidFill>
                  <a:srgbClr val="FFFF00"/>
                </a:solidFill>
              </a:rPr>
              <a:t> .Endocrine Diseases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65.Tumors of Prostate </a:t>
            </a:r>
            <a:r>
              <a:rPr lang="en-US" dirty="0" err="1">
                <a:solidFill>
                  <a:srgbClr val="FFFF00"/>
                </a:solidFill>
              </a:rPr>
              <a:t>Gland,Seminal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Vesicles.Penis</a:t>
            </a:r>
            <a:r>
              <a:rPr lang="en-US" dirty="0">
                <a:solidFill>
                  <a:srgbClr val="FFFF00"/>
                </a:solidFill>
              </a:rPr>
              <a:t> and scrotum                            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66.Melanocytic Tumors of the Skin   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67.Tumors of the Mediastinum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68.Tumors of the Mammary Gland.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 69.Tumors of the </a:t>
            </a:r>
            <a:r>
              <a:rPr lang="en-US" dirty="0" err="1">
                <a:solidFill>
                  <a:srgbClr val="FFFF00"/>
                </a:solidFill>
              </a:rPr>
              <a:t>Salyvary</a:t>
            </a:r>
            <a:r>
              <a:rPr lang="en-US" dirty="0">
                <a:solidFill>
                  <a:srgbClr val="FFFF00"/>
                </a:solidFill>
              </a:rPr>
              <a:t> glands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70. Tumors of the Adrenal </a:t>
            </a:r>
            <a:r>
              <a:rPr lang="en-US" dirty="0" err="1">
                <a:solidFill>
                  <a:srgbClr val="FFFF00"/>
                </a:solidFill>
              </a:rPr>
              <a:t>Glanads</a:t>
            </a:r>
            <a:r>
              <a:rPr lang="en-US" dirty="0">
                <a:solidFill>
                  <a:srgbClr val="FFFF00"/>
                </a:solidFill>
              </a:rPr>
              <a:t> and </a:t>
            </a:r>
            <a:r>
              <a:rPr lang="en-US" dirty="0" err="1">
                <a:solidFill>
                  <a:srgbClr val="FFFF00"/>
                </a:solidFill>
              </a:rPr>
              <a:t>Extraadrenal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Paraganglia</a:t>
            </a:r>
            <a:r>
              <a:rPr lang="en-US" dirty="0">
                <a:solidFill>
                  <a:srgbClr val="FFFF00"/>
                </a:solidFill>
              </a:rPr>
              <a:t>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71.Tumors of  the Central Nervous System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72.Tumors of the Pancreas    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73.Nonmelanocityc Tumors of the skin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74.Tumors of </a:t>
            </a:r>
            <a:r>
              <a:rPr lang="en-US" dirty="0" err="1">
                <a:solidFill>
                  <a:srgbClr val="FFFF00"/>
                </a:solidFill>
              </a:rPr>
              <a:t>Serosal</a:t>
            </a:r>
            <a:r>
              <a:rPr lang="en-US" dirty="0">
                <a:solidFill>
                  <a:srgbClr val="FFFF00"/>
                </a:solidFill>
              </a:rPr>
              <a:t> Membranes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75. Tumors  of the Bones and Joints  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76.Tumors of the </a:t>
            </a:r>
            <a:r>
              <a:rPr lang="en-US" dirty="0" err="1">
                <a:solidFill>
                  <a:srgbClr val="FFFF00"/>
                </a:solidFill>
              </a:rPr>
              <a:t>Kidney,Bladder,and</a:t>
            </a:r>
            <a:r>
              <a:rPr lang="en-US" dirty="0">
                <a:solidFill>
                  <a:srgbClr val="FFFF00"/>
                </a:solidFill>
              </a:rPr>
              <a:t> Related urinary structures </a:t>
            </a:r>
            <a:endParaRPr lang="ru-RU" dirty="0">
              <a:solidFill>
                <a:srgbClr val="FFFF00"/>
              </a:solidFill>
            </a:endParaRPr>
          </a:p>
          <a:p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38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Latn-AZ" dirty="0" smtClean="0">
                <a:solidFill>
                  <a:srgbClr val="FFFF00"/>
                </a:solidFill>
              </a:rPr>
              <a:t>Toxuma təqibi cihazı (</a:t>
            </a:r>
            <a:r>
              <a:rPr lang="az-Latn-AZ" dirty="0" err="1" smtClean="0">
                <a:solidFill>
                  <a:srgbClr val="FFFF00"/>
                </a:solidFill>
              </a:rPr>
              <a:t>tissue</a:t>
            </a:r>
            <a:r>
              <a:rPr lang="az-Latn-AZ" dirty="0" smtClean="0">
                <a:solidFill>
                  <a:srgbClr val="FFFF00"/>
                </a:solidFill>
              </a:rPr>
              <a:t> </a:t>
            </a:r>
            <a:r>
              <a:rPr lang="az-Latn-AZ" dirty="0" err="1" smtClean="0">
                <a:solidFill>
                  <a:srgbClr val="FFFF00"/>
                </a:solidFill>
              </a:rPr>
              <a:t>processor</a:t>
            </a:r>
            <a:r>
              <a:rPr lang="az-Latn-AZ" dirty="0" smtClean="0">
                <a:solidFill>
                  <a:srgbClr val="FFFF00"/>
                </a:solidFill>
              </a:rPr>
              <a:t>)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>
              <a:solidFill>
                <a:srgbClr val="FFFF00"/>
              </a:solidFill>
            </a:endParaRPr>
          </a:p>
          <a:p>
            <a:r>
              <a:rPr lang="az-Latn-AZ" dirty="0">
                <a:solidFill>
                  <a:srgbClr val="FFFF00"/>
                </a:solidFill>
              </a:rPr>
              <a:t>Cihaz avtomatik olaraq toxumaları formalin, spirt, </a:t>
            </a:r>
            <a:r>
              <a:rPr lang="az-Latn-AZ" dirty="0" err="1">
                <a:solidFill>
                  <a:srgbClr val="FFFF00"/>
                </a:solidFill>
              </a:rPr>
              <a:t>ksilol</a:t>
            </a:r>
            <a:r>
              <a:rPr lang="az-Latn-AZ" dirty="0">
                <a:solidFill>
                  <a:srgbClr val="FFFF00"/>
                </a:solidFill>
              </a:rPr>
              <a:t> və parafindən keçirir.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az-Latn-AZ" dirty="0" err="1">
                <a:solidFill>
                  <a:srgbClr val="FFFF00"/>
                </a:solidFill>
              </a:rPr>
              <a:t>Parafinləşdirilmiş</a:t>
            </a:r>
            <a:r>
              <a:rPr lang="az-Latn-AZ" dirty="0">
                <a:solidFill>
                  <a:srgbClr val="FFFF00"/>
                </a:solidFill>
              </a:rPr>
              <a:t> toxumalar bloklama cihazında (2 ədəd-</a:t>
            </a:r>
            <a:r>
              <a:rPr lang="az-Latn-AZ" dirty="0" err="1">
                <a:solidFill>
                  <a:srgbClr val="FFFF00"/>
                </a:solidFill>
              </a:rPr>
              <a:t>Leica</a:t>
            </a:r>
            <a:r>
              <a:rPr lang="az-Latn-AZ" dirty="0">
                <a:solidFill>
                  <a:srgbClr val="FFFF00"/>
                </a:solidFill>
              </a:rPr>
              <a:t>, EG 1160 və 1 ədəd- </a:t>
            </a:r>
            <a:r>
              <a:rPr lang="az-Latn-AZ" dirty="0" err="1">
                <a:solidFill>
                  <a:srgbClr val="FFFF00"/>
                </a:solidFill>
              </a:rPr>
              <a:t>ThermoScience</a:t>
            </a:r>
            <a:r>
              <a:rPr lang="az-Latn-AZ" dirty="0">
                <a:solidFill>
                  <a:srgbClr val="FFFF00"/>
                </a:solidFill>
              </a:rPr>
              <a:t>, TES 99, Almaniya) blok halına gətirilir. </a:t>
            </a:r>
            <a:endParaRPr lang="ru-RU" dirty="0">
              <a:solidFill>
                <a:srgbClr val="FFFF00"/>
              </a:solidFill>
            </a:endParaRPr>
          </a:p>
          <a:p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759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 smtClean="0">
                <a:solidFill>
                  <a:srgbClr val="FFFF00"/>
                </a:solidFill>
              </a:rPr>
              <a:t>Perspektiv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planda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nəzərdə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tutulan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avadanlıqlar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8976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</a:rPr>
              <a:t>Makroskopiya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stansiyas</a:t>
            </a:r>
            <a:r>
              <a:rPr lang="az-Cyrl-AZ" dirty="0">
                <a:solidFill>
                  <a:srgbClr val="FFFF00"/>
                </a:solidFill>
              </a:rPr>
              <a:t>ı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6" name="Содержимое 5" descr="makroskopiy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605" r="-59605"/>
          <a:stretch>
            <a:fillRect/>
          </a:stretch>
        </p:blipFill>
        <p:spPr>
          <a:xfrm>
            <a:off x="-346364" y="1443183"/>
            <a:ext cx="12354440" cy="4733781"/>
          </a:xfrm>
        </p:spPr>
      </p:pic>
    </p:spTree>
    <p:extLst>
      <p:ext uri="{BB962C8B-B14F-4D97-AF65-F5344CB8AC3E}">
        <p14:creationId xmlns:p14="http://schemas.microsoft.com/office/powerpoint/2010/main" val="950679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FFFF00"/>
                </a:solidFill>
              </a:rPr>
              <a:t>Sitospin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Содержимое 3" descr="sitospi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567" r="-39567"/>
          <a:stretch>
            <a:fillRect/>
          </a:stretch>
        </p:blipFill>
        <p:spPr>
          <a:xfrm>
            <a:off x="-113928" y="1431636"/>
            <a:ext cx="11467728" cy="4745327"/>
          </a:xfrm>
        </p:spPr>
      </p:pic>
    </p:spTree>
    <p:extLst>
      <p:ext uri="{BB962C8B-B14F-4D97-AF65-F5344CB8AC3E}">
        <p14:creationId xmlns:p14="http://schemas.microsoft.com/office/powerpoint/2010/main" val="361829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FFFF00"/>
                </a:solidFill>
              </a:rPr>
              <a:t>Flo</a:t>
            </a:r>
            <a:r>
              <a:rPr lang="en-US" dirty="0" smtClean="0">
                <a:solidFill>
                  <a:srgbClr val="FFFF00"/>
                </a:solidFill>
              </a:rPr>
              <a:t>w </a:t>
            </a:r>
            <a:r>
              <a:rPr lang="en-US" dirty="0" err="1" smtClean="0">
                <a:solidFill>
                  <a:srgbClr val="FFFF00"/>
                </a:solidFill>
              </a:rPr>
              <a:t>sitometriya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Содержимое 3" descr="flow cytomet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1" b="208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23284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F</a:t>
            </a:r>
            <a:r>
              <a:rPr lang="ru-RU" dirty="0" err="1" smtClean="0">
                <a:solidFill>
                  <a:srgbClr val="FFFF00"/>
                </a:solidFill>
              </a:rPr>
              <a:t>lo</a:t>
            </a:r>
            <a:r>
              <a:rPr lang="en-US" dirty="0" smtClean="0">
                <a:solidFill>
                  <a:srgbClr val="FFFF00"/>
                </a:solidFill>
              </a:rPr>
              <a:t>w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si</a:t>
            </a:r>
            <a:r>
              <a:rPr lang="en-US" dirty="0" err="1" smtClean="0">
                <a:solidFill>
                  <a:srgbClr val="FFFF00"/>
                </a:solidFill>
              </a:rPr>
              <a:t>tometriya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az-Latn-AZ" dirty="0">
                <a:solidFill>
                  <a:srgbClr val="FFFF00"/>
                </a:solidFill>
              </a:rPr>
              <a:t> </a:t>
            </a:r>
            <a:r>
              <a:rPr lang="az-Latn-AZ" sz="3600" b="1" dirty="0" smtClean="0">
                <a:solidFill>
                  <a:srgbClr val="FFFF00"/>
                </a:solidFill>
              </a:rPr>
              <a:t>Bədxassəli </a:t>
            </a:r>
            <a:r>
              <a:rPr lang="az-Latn-AZ" sz="3600" b="1" dirty="0">
                <a:solidFill>
                  <a:srgbClr val="FFFF00"/>
                </a:solidFill>
              </a:rPr>
              <a:t>şişin proqnozu</a:t>
            </a:r>
            <a:endParaRPr lang="ru-RU" sz="3600" dirty="0">
              <a:solidFill>
                <a:srgbClr val="FFFF00"/>
              </a:solidFill>
            </a:endParaRPr>
          </a:p>
          <a:p>
            <a:pPr lvl="0"/>
            <a:r>
              <a:rPr lang="az-Latn-AZ" sz="3600" b="1" dirty="0">
                <a:solidFill>
                  <a:srgbClr val="FFFF00"/>
                </a:solidFill>
              </a:rPr>
              <a:t>Qan, sümük iliyi, limfa mayesi və onurğa beyni mayesində yetkin və blast hüceyrələrin miqdarı və inkişaf dərəcəsinin təyini </a:t>
            </a:r>
            <a:endParaRPr lang="ru-RU" sz="3600" dirty="0">
              <a:solidFill>
                <a:srgbClr val="FFFF00"/>
              </a:solidFill>
            </a:endParaRPr>
          </a:p>
          <a:p>
            <a:pPr lvl="0"/>
            <a:r>
              <a:rPr lang="az-Latn-AZ" sz="3600" b="1" dirty="0">
                <a:solidFill>
                  <a:srgbClr val="FFFF00"/>
                </a:solidFill>
              </a:rPr>
              <a:t>Müalicədən sonrakı monitorinq</a:t>
            </a:r>
            <a:endParaRPr lang="ru-RU" sz="3600" dirty="0">
              <a:solidFill>
                <a:srgbClr val="FFFF00"/>
              </a:solidFill>
            </a:endParaRPr>
          </a:p>
          <a:p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825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</a:rPr>
              <a:t>Elektron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mikroskop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Содержимое 3" descr="elektron mikrosko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151" r="-1011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84900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FFFF00"/>
                </a:solidFill>
              </a:rPr>
              <a:t>Tumor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hüceyrə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kultivasiyası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Содержимое 3" descr="incubato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907" r="-599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04966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z-Latn-AZ" dirty="0" smtClean="0">
                <a:solidFill>
                  <a:srgbClr val="FFFF00"/>
                </a:solidFill>
              </a:rPr>
              <a:t>Diqqətinizə görə sağ olun. 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812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7614" y="14951"/>
            <a:ext cx="4562035" cy="684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65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0629" y="6006"/>
            <a:ext cx="5159827" cy="686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67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6449" y="1"/>
            <a:ext cx="10287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38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00825" y="2"/>
            <a:ext cx="1028700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98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FFFF00"/>
                </a:solidFill>
              </a:rPr>
              <a:t>Toxumaların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parafinə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yerləşdirilməsi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 t="19029" b="1902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0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4361</TotalTime>
  <Words>921</Words>
  <Application>Microsoft Macintosh PowerPoint</Application>
  <PresentationFormat>Другой</PresentationFormat>
  <Paragraphs>112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Milli Onkologiya Mərkəzi Patositomorfologiya Laboratoriyası: Müasir cihazlar, yeni texnologiyalar</vt:lpstr>
      <vt:lpstr>Şöbənin əsas iş prinsipi </vt:lpstr>
      <vt:lpstr>.  </vt:lpstr>
      <vt:lpstr>Toxuma təqibi cihazı (tissue processor)</vt:lpstr>
      <vt:lpstr>Презентация PowerPoint</vt:lpstr>
      <vt:lpstr>Презентация PowerPoint</vt:lpstr>
      <vt:lpstr>Презентация PowerPoint</vt:lpstr>
      <vt:lpstr>Презентация PowerPoint</vt:lpstr>
      <vt:lpstr>Toxumaların parafinə yerləşdirilməsi</vt:lpstr>
      <vt:lpstr>Parafin bloklarının mikrotomla kəsilməsi. </vt:lpstr>
      <vt:lpstr>Avtomatik boyama cihazı. </vt:lpstr>
      <vt:lpstr>Презентация PowerPoint</vt:lpstr>
      <vt:lpstr>Avtomatik örtük şüşə qapatma cihazı</vt:lpstr>
      <vt:lpstr>Презентация PowerPoint</vt:lpstr>
      <vt:lpstr>Презентация PowerPoint</vt:lpstr>
      <vt:lpstr>Презентация PowerPoint</vt:lpstr>
      <vt:lpstr>Laboratoriyamızda əməliyyat daxili təcili müayinəni həyata keçirmək üçün 2 ədəd frozen cihazları</vt:lpstr>
      <vt:lpstr>Maye əsaslı sitoloji müayinələr üçün (uşaqlıq boynu və s.) ThinPrep cihazı </vt:lpstr>
      <vt:lpstr>Ventana BenchMark GX  avtomatik immunboyama cihazı</vt:lpstr>
      <vt:lpstr>Ventana BenchMark ULTRA immunboyama cihazı. Bu cihazın köməyi ilə şiş hüceyrələrində CİSH (Silver based in situ Hybridisation) müayinəsi həyata keçirilir.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Ventana iScan CoreoAu əşya şüşəsi skaner aparatı </vt:lpstr>
      <vt:lpstr>Презентация PowerPoint</vt:lpstr>
      <vt:lpstr>Laboratoriyada preparatların arxivləşdirilməsi </vt:lpstr>
      <vt:lpstr>Презентация PowerPoint</vt:lpstr>
      <vt:lpstr>Презентация PowerPoint</vt:lpstr>
      <vt:lpstr>Işçi Mikroskopları</vt:lpstr>
      <vt:lpstr>Презентация PowerPoint</vt:lpstr>
      <vt:lpstr>Презентация PowerPoint</vt:lpstr>
      <vt:lpstr>Презентация PowerPoint</vt:lpstr>
      <vt:lpstr>Kitabların siyahısı</vt:lpstr>
      <vt:lpstr>Презентация PowerPoint</vt:lpstr>
      <vt:lpstr>Презентация PowerPoint</vt:lpstr>
      <vt:lpstr>Презентация PowerPoint</vt:lpstr>
      <vt:lpstr>Kitabların siyahısı</vt:lpstr>
      <vt:lpstr>Perspektiv planda nəzərdə tutulan avadanlıqlar</vt:lpstr>
      <vt:lpstr>Makroskopiya stansiyası</vt:lpstr>
      <vt:lpstr>Sitospin</vt:lpstr>
      <vt:lpstr>Flow sitometriya</vt:lpstr>
      <vt:lpstr>Flow sitometriya </vt:lpstr>
      <vt:lpstr>Elektron mikroskop</vt:lpstr>
      <vt:lpstr>Tumor hüceyrə kultivasiyası</vt:lpstr>
      <vt:lpstr>Diqqətinizə görə sağ olun.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Milli Onkologiya Mərkəzi Patositomorfologiya laboratoriyası</dc:title>
  <dc:creator>Bahadur Abbasov</dc:creator>
  <cp:lastModifiedBy>user</cp:lastModifiedBy>
  <cp:revision>27</cp:revision>
  <dcterms:created xsi:type="dcterms:W3CDTF">2014-05-29T18:18:45Z</dcterms:created>
  <dcterms:modified xsi:type="dcterms:W3CDTF">2014-06-17T03:54:29Z</dcterms:modified>
</cp:coreProperties>
</file>